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7" r:id="rId3"/>
    <p:sldId id="258" r:id="rId4"/>
    <p:sldId id="259" r:id="rId5"/>
    <p:sldId id="260" r:id="rId6"/>
    <p:sldId id="261" r:id="rId7"/>
    <p:sldId id="264" r:id="rId8"/>
    <p:sldId id="262"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57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en-US"/>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en-US"/>
          </a:p>
        </p:txBody>
      </p:sp>
      <p:sp>
        <p:nvSpPr>
          <p:cNvPr id="4" name="Espace réservé de la date 3"/>
          <p:cNvSpPr>
            <a:spLocks noGrp="1"/>
          </p:cNvSpPr>
          <p:nvPr>
            <p:ph type="dt" sz="half" idx="10"/>
          </p:nvPr>
        </p:nvSpPr>
        <p:spPr/>
        <p:txBody>
          <a:bodyPr/>
          <a:lstStyle/>
          <a:p>
            <a:fld id="{D389417D-34AD-4350-9049-B8DFF6B1872C}" type="datetimeFigureOut">
              <a:rPr lang="en-US" smtClean="0"/>
              <a:t>4/22/2015</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17964544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D389417D-34AD-4350-9049-B8DFF6B1872C}" type="datetimeFigureOut">
              <a:rPr lang="en-US" smtClean="0"/>
              <a:t>4/22/2015</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1580091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en-US"/>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D389417D-34AD-4350-9049-B8DFF6B1872C}" type="datetimeFigureOut">
              <a:rPr lang="en-US" smtClean="0"/>
              <a:t>4/22/2015</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2033180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D389417D-34AD-4350-9049-B8DFF6B1872C}" type="datetimeFigureOut">
              <a:rPr lang="en-US" smtClean="0"/>
              <a:t>4/22/2015</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1575524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en-US"/>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D389417D-34AD-4350-9049-B8DFF6B1872C}" type="datetimeFigureOut">
              <a:rPr lang="en-US" smtClean="0"/>
              <a:t>4/22/2015</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146473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p>
            <a:fld id="{D389417D-34AD-4350-9049-B8DFF6B1872C}" type="datetimeFigureOut">
              <a:rPr lang="en-US" smtClean="0"/>
              <a:t>4/22/2015</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3562644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en-US"/>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6"/>
          <p:cNvSpPr>
            <a:spLocks noGrp="1"/>
          </p:cNvSpPr>
          <p:nvPr>
            <p:ph type="dt" sz="half" idx="10"/>
          </p:nvPr>
        </p:nvSpPr>
        <p:spPr/>
        <p:txBody>
          <a:bodyPr/>
          <a:lstStyle/>
          <a:p>
            <a:fld id="{D389417D-34AD-4350-9049-B8DFF6B1872C}" type="datetimeFigureOut">
              <a:rPr lang="en-US" smtClean="0"/>
              <a:t>4/22/2015</a:t>
            </a:fld>
            <a:endParaRPr lang="en-US"/>
          </a:p>
        </p:txBody>
      </p:sp>
      <p:sp>
        <p:nvSpPr>
          <p:cNvPr id="8" name="Espace réservé du pied de page 7"/>
          <p:cNvSpPr>
            <a:spLocks noGrp="1"/>
          </p:cNvSpPr>
          <p:nvPr>
            <p:ph type="ftr" sz="quarter" idx="11"/>
          </p:nvPr>
        </p:nvSpPr>
        <p:spPr/>
        <p:txBody>
          <a:bodyPr/>
          <a:lstStyle/>
          <a:p>
            <a:endParaRPr lang="en-US"/>
          </a:p>
        </p:txBody>
      </p:sp>
      <p:sp>
        <p:nvSpPr>
          <p:cNvPr id="9" name="Espace réservé du numéro de diapositive 8"/>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504987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US"/>
          </a:p>
        </p:txBody>
      </p:sp>
      <p:sp>
        <p:nvSpPr>
          <p:cNvPr id="3" name="Espace réservé de la date 2"/>
          <p:cNvSpPr>
            <a:spLocks noGrp="1"/>
          </p:cNvSpPr>
          <p:nvPr>
            <p:ph type="dt" sz="half" idx="10"/>
          </p:nvPr>
        </p:nvSpPr>
        <p:spPr/>
        <p:txBody>
          <a:bodyPr/>
          <a:lstStyle/>
          <a:p>
            <a:fld id="{D389417D-34AD-4350-9049-B8DFF6B1872C}" type="datetimeFigureOut">
              <a:rPr lang="en-US" smtClean="0"/>
              <a:t>4/22/2015</a:t>
            </a:fld>
            <a:endParaRPr lang="en-US"/>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1507757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D389417D-34AD-4350-9049-B8DFF6B1872C}" type="datetimeFigureOut">
              <a:rPr lang="en-US" smtClean="0"/>
              <a:t>4/22/2015</a:t>
            </a:fld>
            <a:endParaRPr lang="en-US"/>
          </a:p>
        </p:txBody>
      </p:sp>
      <p:sp>
        <p:nvSpPr>
          <p:cNvPr id="3" name="Espace réservé du pied de page 2"/>
          <p:cNvSpPr>
            <a:spLocks noGrp="1"/>
          </p:cNvSpPr>
          <p:nvPr>
            <p:ph type="ftr" sz="quarter" idx="11"/>
          </p:nvPr>
        </p:nvSpPr>
        <p:spPr/>
        <p:txBody>
          <a:bodyPr/>
          <a:lstStyle/>
          <a:p>
            <a:endParaRPr lang="en-US"/>
          </a:p>
        </p:txBody>
      </p:sp>
      <p:sp>
        <p:nvSpPr>
          <p:cNvPr id="4" name="Espace réservé du numéro de diapositive 3"/>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228764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en-US"/>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D389417D-34AD-4350-9049-B8DFF6B1872C}" type="datetimeFigureOut">
              <a:rPr lang="en-US" smtClean="0"/>
              <a:t>4/22/2015</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83027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en-US"/>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D389417D-34AD-4350-9049-B8DFF6B1872C}" type="datetimeFigureOut">
              <a:rPr lang="en-US" smtClean="0"/>
              <a:t>4/22/2015</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35B74DAD-6CB5-4160-AC76-F1C03262732A}" type="slidenum">
              <a:rPr lang="en-US" smtClean="0"/>
              <a:t>‹N°›</a:t>
            </a:fld>
            <a:endParaRPr lang="en-US"/>
          </a:p>
        </p:txBody>
      </p:sp>
    </p:spTree>
    <p:extLst>
      <p:ext uri="{BB962C8B-B14F-4D97-AF65-F5344CB8AC3E}">
        <p14:creationId xmlns:p14="http://schemas.microsoft.com/office/powerpoint/2010/main" val="3140842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en-US"/>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89417D-34AD-4350-9049-B8DFF6B1872C}" type="datetimeFigureOut">
              <a:rPr lang="en-US" smtClean="0"/>
              <a:t>4/22/2015</a:t>
            </a:fld>
            <a:endParaRPr lang="en-US"/>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B74DAD-6CB5-4160-AC76-F1C03262732A}" type="slidenum">
              <a:rPr lang="en-US" smtClean="0"/>
              <a:t>‹N°›</a:t>
            </a:fld>
            <a:endParaRPr lang="en-US"/>
          </a:p>
        </p:txBody>
      </p:sp>
    </p:spTree>
    <p:extLst>
      <p:ext uri="{BB962C8B-B14F-4D97-AF65-F5344CB8AC3E}">
        <p14:creationId xmlns:p14="http://schemas.microsoft.com/office/powerpoint/2010/main" val="131163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179594"/>
            <a:ext cx="10515600" cy="1325563"/>
          </a:xfrm>
        </p:spPr>
        <p:txBody>
          <a:bodyPr>
            <a:noAutofit/>
          </a:bodyPr>
          <a:lstStyle/>
          <a:p>
            <a:pPr algn="ctr"/>
            <a:r>
              <a:rPr lang="en-US" sz="15000" i="1" dirty="0" smtClean="0">
                <a:ln w="0"/>
                <a:solidFill>
                  <a:srgbClr val="FF0000"/>
                </a:solidFill>
                <a:effectLst>
                  <a:outerShdw blurRad="38100" dist="38100" dir="2700000" algn="tl">
                    <a:srgbClr val="000000">
                      <a:alpha val="43137"/>
                    </a:srgbClr>
                  </a:outerShdw>
                </a:effectLst>
                <a:latin typeface="Algerian" panose="04020705040A02060702" pitchFamily="82" charset="0"/>
                <a:cs typeface="Aharoni" panose="02010803020104030203" pitchFamily="2" charset="-79"/>
              </a:rPr>
              <a:t>9-11</a:t>
            </a:r>
            <a:endParaRPr lang="en-US" sz="15000" i="1" dirty="0">
              <a:ln w="0"/>
              <a:solidFill>
                <a:srgbClr val="FF0000"/>
              </a:solidFill>
              <a:effectLst>
                <a:outerShdw blurRad="38100" dist="38100" dir="2700000" algn="tl">
                  <a:srgbClr val="000000">
                    <a:alpha val="43137"/>
                  </a:srgbClr>
                </a:outerShdw>
              </a:effectLst>
              <a:latin typeface="Algerian" panose="04020705040A02060702" pitchFamily="82" charset="0"/>
              <a:cs typeface="Aharoni" panose="02010803020104030203" pitchFamily="2" charset="-79"/>
            </a:endParaRPr>
          </a:p>
        </p:txBody>
      </p:sp>
      <p:sp>
        <p:nvSpPr>
          <p:cNvPr id="3" name="Espace réservé du contenu 2"/>
          <p:cNvSpPr>
            <a:spLocks noGrp="1"/>
          </p:cNvSpPr>
          <p:nvPr>
            <p:ph idx="1"/>
          </p:nvPr>
        </p:nvSpPr>
        <p:spPr>
          <a:xfrm>
            <a:off x="0" y="1825625"/>
            <a:ext cx="12192000" cy="4351338"/>
          </a:xfrm>
        </p:spPr>
        <p:txBody>
          <a:bodyPr>
            <a:prstTxWarp prst="textDeflateInflate">
              <a:avLst>
                <a:gd name="adj" fmla="val 51750"/>
              </a:avLst>
            </a:prstTxWarp>
            <a:normAutofit fontScale="92500" lnSpcReduction="10000"/>
            <a:scene3d>
              <a:camera prst="orthographicFront"/>
              <a:lightRig rig="threePt" dir="t"/>
            </a:scene3d>
            <a:sp3d extrusionH="57150">
              <a:bevelT w="57150" h="38100" prst="artDeco"/>
            </a:sp3d>
          </a:bodyPr>
          <a:lstStyle/>
          <a:p>
            <a:pPr marL="0" indent="0">
              <a:buNone/>
            </a:pPr>
            <a:r>
              <a:rPr lang="en-US" sz="6600" dirty="0" smtClean="0">
                <a:ln w="0">
                  <a:solidFill>
                    <a:schemeClr val="tx1">
                      <a:lumMod val="95000"/>
                      <a:lumOff val="5000"/>
                    </a:schemeClr>
                  </a:solidFill>
                </a:ln>
                <a:solidFill>
                  <a:srgbClr val="00B0F0"/>
                </a:solidFill>
                <a:effectLst>
                  <a:glow rad="139700">
                    <a:schemeClr val="accent4">
                      <a:satMod val="175000"/>
                      <a:alpha val="40000"/>
                    </a:schemeClr>
                  </a:glow>
                  <a:outerShdw blurRad="38100" dist="38100" dir="2700000" algn="tl">
                    <a:srgbClr val="000000">
                      <a:alpha val="43137"/>
                    </a:srgbClr>
                  </a:outerShdw>
                </a:effectLst>
                <a:latin typeface="Californian FB" panose="0207040306080B030204" pitchFamily="18" charset="0"/>
              </a:rPr>
              <a:t> From Engineers  and  Architects </a:t>
            </a:r>
          </a:p>
          <a:p>
            <a:pPr marL="0" indent="0">
              <a:buNone/>
            </a:pPr>
            <a:r>
              <a:rPr lang="en-US" sz="6600" dirty="0">
                <a:ln w="0">
                  <a:solidFill>
                    <a:schemeClr val="tx1">
                      <a:lumMod val="95000"/>
                      <a:lumOff val="5000"/>
                    </a:schemeClr>
                  </a:solidFill>
                </a:ln>
                <a:solidFill>
                  <a:srgbClr val="00B0F0"/>
                </a:solidFill>
                <a:effectLst>
                  <a:glow rad="139700">
                    <a:schemeClr val="accent4">
                      <a:satMod val="175000"/>
                      <a:alpha val="40000"/>
                    </a:schemeClr>
                  </a:glow>
                  <a:outerShdw blurRad="38100" dist="38100" dir="2700000" algn="tl">
                    <a:srgbClr val="000000">
                      <a:alpha val="43137"/>
                    </a:srgbClr>
                  </a:outerShdw>
                </a:effectLst>
                <a:latin typeface="Californian FB" panose="0207040306080B030204" pitchFamily="18" charset="0"/>
              </a:rPr>
              <a:t> </a:t>
            </a:r>
            <a:r>
              <a:rPr lang="en-US" sz="6600" dirty="0" smtClean="0">
                <a:ln w="0">
                  <a:solidFill>
                    <a:schemeClr val="tx1">
                      <a:lumMod val="95000"/>
                      <a:lumOff val="5000"/>
                    </a:schemeClr>
                  </a:solidFill>
                </a:ln>
                <a:solidFill>
                  <a:srgbClr val="00B0F0"/>
                </a:solidFill>
                <a:effectLst>
                  <a:glow rad="139700">
                    <a:schemeClr val="accent4">
                      <a:satMod val="175000"/>
                      <a:alpha val="40000"/>
                    </a:schemeClr>
                  </a:glow>
                  <a:outerShdw blurRad="38100" dist="38100" dir="2700000" algn="tl">
                    <a:srgbClr val="000000">
                      <a:alpha val="43137"/>
                    </a:srgbClr>
                  </a:outerShdw>
                </a:effectLst>
                <a:latin typeface="Californian FB" panose="0207040306080B030204" pitchFamily="18" charset="0"/>
              </a:rPr>
              <a:t>             of the association :</a:t>
            </a:r>
          </a:p>
          <a:p>
            <a:r>
              <a:rPr lang="en-US" sz="6600" dirty="0" smtClean="0">
                <a:ln w="0">
                  <a:solidFill>
                    <a:schemeClr val="tx1">
                      <a:lumMod val="95000"/>
                      <a:lumOff val="5000"/>
                    </a:schemeClr>
                  </a:solidFill>
                </a:ln>
                <a:solidFill>
                  <a:srgbClr val="00B0F0"/>
                </a:solidFill>
                <a:effectLst>
                  <a:glow rad="139700">
                    <a:schemeClr val="accent4">
                      <a:satMod val="175000"/>
                      <a:alpha val="40000"/>
                    </a:schemeClr>
                  </a:glow>
                  <a:outerShdw blurRad="38100" dist="38100" dir="2700000" algn="tl">
                    <a:srgbClr val="000000">
                      <a:alpha val="43137"/>
                    </a:srgbClr>
                  </a:outerShdw>
                </a:effectLst>
                <a:latin typeface="Californian FB" panose="0207040306080B030204" pitchFamily="18" charset="0"/>
              </a:rPr>
              <a:t>            ARCHITECTS </a:t>
            </a:r>
          </a:p>
          <a:p>
            <a:r>
              <a:rPr lang="en-US" sz="6600" dirty="0">
                <a:ln w="0">
                  <a:solidFill>
                    <a:schemeClr val="tx1">
                      <a:lumMod val="95000"/>
                      <a:lumOff val="5000"/>
                    </a:schemeClr>
                  </a:solidFill>
                </a:ln>
                <a:solidFill>
                  <a:srgbClr val="00B0F0"/>
                </a:solidFill>
                <a:effectLst>
                  <a:glow rad="139700">
                    <a:schemeClr val="accent4">
                      <a:satMod val="175000"/>
                      <a:alpha val="40000"/>
                    </a:schemeClr>
                  </a:glow>
                  <a:outerShdw blurRad="38100" dist="38100" dir="2700000" algn="tl">
                    <a:srgbClr val="000000">
                      <a:alpha val="43137"/>
                    </a:srgbClr>
                  </a:outerShdw>
                </a:effectLst>
                <a:latin typeface="Californian FB" panose="0207040306080B030204" pitchFamily="18" charset="0"/>
              </a:rPr>
              <a:t> </a:t>
            </a:r>
            <a:r>
              <a:rPr lang="en-US" sz="6600" dirty="0" smtClean="0">
                <a:ln w="0">
                  <a:solidFill>
                    <a:schemeClr val="tx1">
                      <a:lumMod val="95000"/>
                      <a:lumOff val="5000"/>
                    </a:schemeClr>
                  </a:solidFill>
                </a:ln>
                <a:solidFill>
                  <a:srgbClr val="00B0F0"/>
                </a:solidFill>
                <a:effectLst>
                  <a:glow rad="139700">
                    <a:schemeClr val="accent4">
                      <a:satMod val="175000"/>
                      <a:alpha val="40000"/>
                    </a:schemeClr>
                  </a:glow>
                  <a:outerShdw blurRad="38100" dist="38100" dir="2700000" algn="tl">
                    <a:srgbClr val="000000">
                      <a:alpha val="43137"/>
                    </a:srgbClr>
                  </a:outerShdw>
                </a:effectLst>
                <a:latin typeface="Californian FB" panose="0207040306080B030204" pitchFamily="18" charset="0"/>
              </a:rPr>
              <a:t>                      AND </a:t>
            </a:r>
          </a:p>
          <a:p>
            <a:r>
              <a:rPr lang="en-US" sz="6600" dirty="0" smtClean="0">
                <a:ln w="0">
                  <a:solidFill>
                    <a:schemeClr val="tx1">
                      <a:lumMod val="95000"/>
                      <a:lumOff val="5000"/>
                    </a:schemeClr>
                  </a:solidFill>
                </a:ln>
                <a:solidFill>
                  <a:srgbClr val="00B0F0"/>
                </a:solidFill>
                <a:effectLst>
                  <a:glow rad="139700">
                    <a:schemeClr val="accent4">
                      <a:satMod val="175000"/>
                      <a:alpha val="40000"/>
                    </a:schemeClr>
                  </a:glow>
                  <a:outerShdw blurRad="38100" dist="38100" dir="2700000" algn="tl">
                    <a:srgbClr val="000000">
                      <a:alpha val="43137"/>
                    </a:srgbClr>
                  </a:outerShdw>
                </a:effectLst>
                <a:latin typeface="Californian FB" panose="0207040306080B030204" pitchFamily="18" charset="0"/>
              </a:rPr>
              <a:t>    ENGINEERS 9-11 TRUTH</a:t>
            </a:r>
            <a:endParaRPr lang="en-US" sz="6600" dirty="0">
              <a:ln w="0">
                <a:solidFill>
                  <a:schemeClr val="tx1">
                    <a:lumMod val="95000"/>
                    <a:lumOff val="5000"/>
                  </a:schemeClr>
                </a:solidFill>
              </a:ln>
              <a:solidFill>
                <a:srgbClr val="00B0F0"/>
              </a:solidFill>
              <a:effectLst>
                <a:glow rad="139700">
                  <a:schemeClr val="accent4">
                    <a:satMod val="175000"/>
                    <a:alpha val="40000"/>
                  </a:schemeClr>
                </a:glow>
                <a:outerShdw blurRad="38100" dist="38100" dir="2700000" algn="tl">
                  <a:srgbClr val="000000">
                    <a:alpha val="43137"/>
                  </a:srgbClr>
                </a:outerShdw>
              </a:effectLst>
              <a:latin typeface="Californian FB" panose="0207040306080B030204" pitchFamily="18" charset="0"/>
            </a:endParaRPr>
          </a:p>
        </p:txBody>
      </p:sp>
    </p:spTree>
    <p:extLst>
      <p:ext uri="{BB962C8B-B14F-4D97-AF65-F5344CB8AC3E}">
        <p14:creationId xmlns:p14="http://schemas.microsoft.com/office/powerpoint/2010/main" val="38740285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1548" y="365125"/>
            <a:ext cx="11062252" cy="1325563"/>
          </a:xfrm>
        </p:spPr>
        <p:style>
          <a:lnRef idx="0">
            <a:schemeClr val="accent5"/>
          </a:lnRef>
          <a:fillRef idx="3">
            <a:schemeClr val="accent5"/>
          </a:fillRef>
          <a:effectRef idx="3">
            <a:schemeClr val="accent5"/>
          </a:effectRef>
          <a:fontRef idx="minor">
            <a:schemeClr val="lt1"/>
          </a:fontRef>
        </p:style>
        <p:txBody>
          <a:bodyPr/>
          <a:lstStyle/>
          <a:p>
            <a:r>
              <a:rPr lang="en-US" b="1" spc="50" dirty="0" smtClean="0">
                <a:ln w="9525" cmpd="sng">
                  <a:solidFill>
                    <a:srgbClr val="7030A0"/>
                  </a:solidFill>
                  <a:prstDash val="solid"/>
                </a:ln>
                <a:solidFill>
                  <a:srgbClr val="70AD47">
                    <a:tint val="1000"/>
                  </a:srgbClr>
                </a:solidFill>
                <a:effectLst>
                  <a:glow rad="38100">
                    <a:schemeClr val="accent1">
                      <a:alpha val="40000"/>
                    </a:schemeClr>
                  </a:glow>
                </a:effectLst>
                <a:latin typeface="Algerian" panose="04020705040A02060702" pitchFamily="82" charset="0"/>
              </a:rPr>
              <a:t>What does that special date mean?</a:t>
            </a:r>
            <a:endParaRPr lang="en-US" b="1" spc="50" dirty="0">
              <a:ln w="9525" cmpd="sng">
                <a:solidFill>
                  <a:srgbClr val="7030A0"/>
                </a:solidFill>
                <a:prstDash val="solid"/>
              </a:ln>
              <a:solidFill>
                <a:srgbClr val="70AD47">
                  <a:tint val="1000"/>
                </a:srgbClr>
              </a:solidFill>
              <a:effectLst>
                <a:glow rad="38100">
                  <a:schemeClr val="accent1">
                    <a:alpha val="40000"/>
                  </a:schemeClr>
                </a:glow>
              </a:effectLst>
              <a:latin typeface="Algerian" panose="04020705040A02060702" pitchFamily="82" charset="0"/>
            </a:endParaRPr>
          </a:p>
        </p:txBody>
      </p:sp>
      <p:sp>
        <p:nvSpPr>
          <p:cNvPr id="3" name="Espace réservé du contenu 2"/>
          <p:cNvSpPr>
            <a:spLocks noGrp="1"/>
          </p:cNvSpPr>
          <p:nvPr>
            <p:ph idx="1"/>
          </p:nvPr>
        </p:nvSpPr>
        <p:spPr>
          <a:xfrm>
            <a:off x="745434" y="1838877"/>
            <a:ext cx="10515600" cy="4351338"/>
          </a:xfrm>
        </p:spPr>
        <p:txBody>
          <a:bodyPr>
            <a:normAutofit/>
          </a:bodyPr>
          <a:lstStyle/>
          <a:p>
            <a:r>
              <a:rPr lang="en-US" i="1" dirty="0" smtClean="0"/>
              <a:t>In the morning of the 11</a:t>
            </a:r>
            <a:r>
              <a:rPr lang="en-US" i="1" baseline="30000" dirty="0" smtClean="0"/>
              <a:t>th</a:t>
            </a:r>
            <a:r>
              <a:rPr lang="en-US" i="1" dirty="0" smtClean="0"/>
              <a:t> September 2001, the United States of America and the whole world assisted in what the common human being called a terrorist attack. Two planes said hijacked by terrorists from the so called terrorist organization Al-</a:t>
            </a:r>
            <a:r>
              <a:rPr lang="en-US" i="1" dirty="0"/>
              <a:t>Q</a:t>
            </a:r>
            <a:r>
              <a:rPr lang="en-US" i="1" dirty="0" smtClean="0"/>
              <a:t>aida hit the twin towers of the World Trade Center in New York, USA. </a:t>
            </a:r>
          </a:p>
          <a:p>
            <a:r>
              <a:rPr lang="en-US" i="1" dirty="0" smtClean="0"/>
              <a:t>Hundreds of American died that day, one of the darkest days of the American history. Since then, the whole world started a war against terrorism all over the world.</a:t>
            </a:r>
          </a:p>
          <a:p>
            <a:endParaRPr lang="en-US" dirty="0" smtClean="0"/>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317294671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solidFill>
            <a:schemeClr val="accent1">
              <a:lumMod val="75000"/>
            </a:schemeClr>
          </a:solidFill>
        </p:spPr>
        <p:style>
          <a:lnRef idx="3">
            <a:schemeClr val="lt1"/>
          </a:lnRef>
          <a:fillRef idx="1">
            <a:schemeClr val="accent3"/>
          </a:fillRef>
          <a:effectRef idx="1">
            <a:schemeClr val="accent3"/>
          </a:effectRef>
          <a:fontRef idx="minor">
            <a:schemeClr val="lt1"/>
          </a:fontRef>
        </p:style>
        <p:txBody>
          <a:bodyPr>
            <a:normAutofit/>
          </a:bodyPr>
          <a:lstStyle/>
          <a:p>
            <a:pPr algn="ctr"/>
            <a:r>
              <a:rPr lang="en-US" sz="7200" b="1" dirty="0" smtClean="0">
                <a:ln w="22225">
                  <a:solidFill>
                    <a:schemeClr val="accent2"/>
                  </a:solidFill>
                  <a:prstDash val="solid"/>
                </a:ln>
                <a:solidFill>
                  <a:schemeClr val="accent2">
                    <a:lumMod val="40000"/>
                    <a:lumOff val="60000"/>
                  </a:schemeClr>
                </a:solidFill>
                <a:latin typeface="Algerian" panose="04020705040A02060702" pitchFamily="82" charset="0"/>
              </a:rPr>
              <a:t>Times</a:t>
            </a:r>
            <a:r>
              <a:rPr lang="en-US" sz="6600" b="1" dirty="0" smtClean="0">
                <a:latin typeface="Algerian" panose="04020705040A02060702" pitchFamily="82" charset="0"/>
              </a:rPr>
              <a:t> </a:t>
            </a:r>
            <a:r>
              <a:rPr lang="en-US" sz="7200" b="1" dirty="0" smtClean="0">
                <a:ln w="22225">
                  <a:solidFill>
                    <a:schemeClr val="accent2"/>
                  </a:solidFill>
                  <a:prstDash val="solid"/>
                </a:ln>
                <a:solidFill>
                  <a:schemeClr val="accent2">
                    <a:lumMod val="40000"/>
                    <a:lumOff val="60000"/>
                  </a:schemeClr>
                </a:solidFill>
                <a:latin typeface="Algerian" panose="04020705040A02060702" pitchFamily="82" charset="0"/>
              </a:rPr>
              <a:t>of strikes</a:t>
            </a:r>
            <a:endParaRPr lang="en-US" sz="7200" b="1" dirty="0">
              <a:latin typeface="Algerian" panose="04020705040A02060702" pitchFamily="82" charset="0"/>
            </a:endParaRPr>
          </a:p>
        </p:txBody>
      </p:sp>
      <p:sp>
        <p:nvSpPr>
          <p:cNvPr id="3" name="Espace réservé du contenu 2"/>
          <p:cNvSpPr>
            <a:spLocks noGrp="1"/>
          </p:cNvSpPr>
          <p:nvPr>
            <p:ph idx="1"/>
          </p:nvPr>
        </p:nvSpPr>
        <p:spPr>
          <a:xfrm>
            <a:off x="503583" y="2358886"/>
            <a:ext cx="10850217" cy="4626459"/>
          </a:xfrm>
        </p:spPr>
        <p:txBody>
          <a:bodyPr/>
          <a:lstStyle/>
          <a:p>
            <a:r>
              <a:rPr lang="en-US" i="1" dirty="0" smtClean="0"/>
              <a:t>At </a:t>
            </a:r>
            <a:r>
              <a:rPr lang="en-US" b="1" i="1" dirty="0" smtClean="0"/>
              <a:t>8:46:30</a:t>
            </a:r>
            <a:r>
              <a:rPr lang="en-US" i="1" dirty="0" smtClean="0"/>
              <a:t>: </a:t>
            </a:r>
            <a:r>
              <a:rPr lang="en-US" b="1" i="1" dirty="0" smtClean="0"/>
              <a:t>American Airlines Flight 11 crashes at roughly 466 mph (790 km/h or 219 m/s or 425 knots) into the north face of the North Tower (1 WTC) of the World Trade Center, between floors 93 and 99.</a:t>
            </a:r>
          </a:p>
          <a:p>
            <a:endParaRPr lang="en-US" b="1" i="1" dirty="0" smtClean="0"/>
          </a:p>
          <a:p>
            <a:r>
              <a:rPr lang="en-US" i="1" dirty="0" smtClean="0"/>
              <a:t>At </a:t>
            </a:r>
            <a:r>
              <a:rPr lang="en-US" b="1" i="1" dirty="0" smtClean="0"/>
              <a:t>9:03:02</a:t>
            </a:r>
            <a:r>
              <a:rPr lang="en-US" i="1" dirty="0" smtClean="0"/>
              <a:t>: </a:t>
            </a:r>
            <a:r>
              <a:rPr lang="en-US" b="1" i="1" dirty="0" smtClean="0"/>
              <a:t>Flight 175 crashes at about 590 mph (950 km/h, 264 m/s or 513 knots) into the south face of the South Tower (2 WTC) of the World Trade Center, between floors 77 and 85</a:t>
            </a:r>
            <a:r>
              <a:rPr lang="en-US" i="1" dirty="0" smtClean="0"/>
              <a:t>.</a:t>
            </a:r>
          </a:p>
          <a:p>
            <a:endParaRPr lang="en-US" i="1" dirty="0"/>
          </a:p>
        </p:txBody>
      </p:sp>
    </p:spTree>
    <p:extLst>
      <p:ext uri="{BB962C8B-B14F-4D97-AF65-F5344CB8AC3E}">
        <p14:creationId xmlns:p14="http://schemas.microsoft.com/office/powerpoint/2010/main" val="21148787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style>
          <a:lnRef idx="2">
            <a:schemeClr val="accent5">
              <a:shade val="50000"/>
            </a:schemeClr>
          </a:lnRef>
          <a:fillRef idx="1">
            <a:schemeClr val="accent5"/>
          </a:fillRef>
          <a:effectRef idx="0">
            <a:schemeClr val="accent5"/>
          </a:effectRef>
          <a:fontRef idx="minor">
            <a:schemeClr val="lt1"/>
          </a:fontRef>
        </p:style>
        <p:txBody>
          <a:bodyPr>
            <a:normAutofit/>
          </a:bodyPr>
          <a:lstStyle/>
          <a:p>
            <a:pPr algn="ctr"/>
            <a:r>
              <a:rPr lang="en-US" sz="7200" b="1" dirty="0" smtClean="0">
                <a:ln w="6600">
                  <a:solidFill>
                    <a:schemeClr val="accent2"/>
                  </a:solidFill>
                  <a:prstDash val="solid"/>
                </a:ln>
                <a:solidFill>
                  <a:srgbClr val="7030A0"/>
                </a:solidFill>
                <a:effectLst>
                  <a:outerShdw dist="38100" dir="2700000" algn="tl" rotWithShape="0">
                    <a:schemeClr val="accent2"/>
                  </a:outerShdw>
                </a:effectLst>
                <a:latin typeface="Algerian" panose="04020705040A02060702" pitchFamily="82" charset="0"/>
              </a:rPr>
              <a:t>Times of collapse</a:t>
            </a:r>
            <a:endParaRPr lang="en-US" sz="7200" b="1" dirty="0">
              <a:ln w="6600">
                <a:solidFill>
                  <a:schemeClr val="accent2"/>
                </a:solidFill>
                <a:prstDash val="solid"/>
              </a:ln>
              <a:solidFill>
                <a:srgbClr val="7030A0"/>
              </a:solidFill>
              <a:effectLst>
                <a:outerShdw dist="38100" dir="2700000" algn="tl" rotWithShape="0">
                  <a:schemeClr val="accent2"/>
                </a:outerShdw>
              </a:effectLst>
              <a:latin typeface="Algerian" panose="04020705040A02060702" pitchFamily="82" charset="0"/>
            </a:endParaRPr>
          </a:p>
        </p:txBody>
      </p:sp>
      <p:sp>
        <p:nvSpPr>
          <p:cNvPr id="3" name="Espace réservé du contenu 2"/>
          <p:cNvSpPr>
            <a:spLocks noGrp="1"/>
          </p:cNvSpPr>
          <p:nvPr>
            <p:ph idx="1"/>
          </p:nvPr>
        </p:nvSpPr>
        <p:spPr/>
        <p:txBody>
          <a:bodyPr/>
          <a:lstStyle/>
          <a:p>
            <a:r>
              <a:rPr lang="en-US" b="1" i="1" dirty="0" smtClean="0"/>
              <a:t>At 9:58:59</a:t>
            </a:r>
            <a:r>
              <a:rPr lang="en-US" i="1" dirty="0" smtClean="0"/>
              <a:t>:</a:t>
            </a:r>
            <a:r>
              <a:rPr lang="en-US" i="1" dirty="0"/>
              <a:t> </a:t>
            </a:r>
            <a:r>
              <a:rPr lang="en-US" b="1" i="1" dirty="0"/>
              <a:t>The South Tower of the </a:t>
            </a:r>
            <a:r>
              <a:rPr lang="en-US" b="1" i="1" dirty="0" smtClean="0"/>
              <a:t>World Trade Center collapses, </a:t>
            </a:r>
            <a:r>
              <a:rPr lang="en-US" b="1" i="1" dirty="0">
                <a:solidFill>
                  <a:srgbClr val="FF0000"/>
                </a:solidFill>
              </a:rPr>
              <a:t>56 minutes </a:t>
            </a:r>
            <a:r>
              <a:rPr lang="en-US" b="1" i="1" dirty="0"/>
              <a:t>after the impact of Flight 175</a:t>
            </a:r>
            <a:r>
              <a:rPr lang="en-US" i="1" dirty="0"/>
              <a:t>. </a:t>
            </a:r>
            <a:r>
              <a:rPr lang="en-US" i="1" dirty="0" smtClean="0">
                <a:solidFill>
                  <a:srgbClr val="FF0000"/>
                </a:solidFill>
              </a:rPr>
              <a:t>As </a:t>
            </a:r>
            <a:r>
              <a:rPr lang="en-US" i="1" dirty="0">
                <a:solidFill>
                  <a:srgbClr val="FF0000"/>
                </a:solidFill>
              </a:rPr>
              <a:t>the roar of the collapse goes silent</a:t>
            </a:r>
            <a:r>
              <a:rPr lang="en-US" i="1" dirty="0"/>
              <a:t>, tremendous gray-white clouds of pulverized concrete and gypsum rush through the streets. Most observers think </a:t>
            </a:r>
            <a:r>
              <a:rPr lang="en-US" i="1" dirty="0">
                <a:solidFill>
                  <a:srgbClr val="FF0000"/>
                </a:solidFill>
              </a:rPr>
              <a:t>a new explosion or impact </a:t>
            </a:r>
            <a:r>
              <a:rPr lang="en-US" i="1" dirty="0"/>
              <a:t>has produced smoke and debris that now obscures the South </a:t>
            </a:r>
            <a:r>
              <a:rPr lang="en-US" i="1" dirty="0" smtClean="0"/>
              <a:t>Tower.</a:t>
            </a:r>
          </a:p>
          <a:p>
            <a:r>
              <a:rPr lang="en-US" b="1" i="1" dirty="0" smtClean="0"/>
              <a:t>At 10:28:22</a:t>
            </a:r>
            <a:r>
              <a:rPr lang="en-US" i="1" dirty="0" smtClean="0"/>
              <a:t>:</a:t>
            </a:r>
            <a:r>
              <a:rPr lang="en-US" i="1" dirty="0"/>
              <a:t> </a:t>
            </a:r>
            <a:r>
              <a:rPr lang="en-US" b="1" i="1" dirty="0"/>
              <a:t>The North Tower of the World Trade Center </a:t>
            </a:r>
            <a:r>
              <a:rPr lang="en-US" b="1" i="1" dirty="0" smtClean="0"/>
              <a:t>collapses</a:t>
            </a:r>
            <a:r>
              <a:rPr lang="en-US" i="1" dirty="0" smtClean="0"/>
              <a:t>, this time </a:t>
            </a:r>
            <a:r>
              <a:rPr lang="en-US" b="1" i="1" dirty="0" smtClean="0"/>
              <a:t>1hour 42 minutes </a:t>
            </a:r>
            <a:r>
              <a:rPr lang="en-US" i="1" dirty="0" smtClean="0"/>
              <a:t>after the impact.</a:t>
            </a:r>
            <a:br>
              <a:rPr lang="en-US" i="1" dirty="0" smtClean="0"/>
            </a:br>
            <a:r>
              <a:rPr lang="en-US" i="1" dirty="0" smtClean="0"/>
              <a:t>Besides the twin towers, the World Trade Center tower 7 a 47 stories building also collapses at </a:t>
            </a:r>
            <a:r>
              <a:rPr lang="en-US" b="1" i="1" dirty="0" smtClean="0"/>
              <a:t>5:20:33</a:t>
            </a:r>
            <a:r>
              <a:rPr lang="en-US" i="1" dirty="0" smtClean="0"/>
              <a:t> despite not being hit by any plane.</a:t>
            </a:r>
            <a:endParaRPr lang="en-US" b="1" i="1" dirty="0"/>
          </a:p>
        </p:txBody>
      </p:sp>
    </p:spTree>
    <p:extLst>
      <p:ext uri="{BB962C8B-B14F-4D97-AF65-F5344CB8AC3E}">
        <p14:creationId xmlns:p14="http://schemas.microsoft.com/office/powerpoint/2010/main" val="1681019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19270" y="365125"/>
            <a:ext cx="11234530" cy="1325563"/>
          </a:xfrm>
        </p:spPr>
        <p:txBody>
          <a:bodyPr>
            <a:normAutofit/>
          </a:bodyPr>
          <a:lstStyle/>
          <a:p>
            <a:pPr algn="ctr"/>
            <a:r>
              <a:rPr lang="en-US" dirty="0" smtClean="0">
                <a:ln w="0">
                  <a:solidFill>
                    <a:schemeClr val="accent2">
                      <a:lumMod val="75000"/>
                    </a:schemeClr>
                  </a:solidFill>
                </a:ln>
                <a:solidFill>
                  <a:schemeClr val="accent2">
                    <a:lumMod val="75000"/>
                  </a:schemeClr>
                </a:solidFill>
                <a:effectLst>
                  <a:reflection blurRad="6350" stA="53000" endA="300" endPos="35500" dir="5400000" sy="-90000" algn="bl" rotWithShape="0"/>
                </a:effectLst>
              </a:rPr>
              <a:t>But why did the World Trade Center collapse? </a:t>
            </a:r>
            <a:endParaRPr lang="en-US" dirty="0">
              <a:ln w="0">
                <a:solidFill>
                  <a:schemeClr val="accent2">
                    <a:lumMod val="75000"/>
                  </a:schemeClr>
                </a:solidFill>
              </a:ln>
              <a:solidFill>
                <a:schemeClr val="accent2">
                  <a:lumMod val="75000"/>
                </a:schemeClr>
              </a:solidFill>
              <a:effectLst>
                <a:reflection blurRad="6350" stA="53000" endA="300" endPos="35500" dir="5400000" sy="-90000" algn="bl" rotWithShape="0"/>
              </a:effectLst>
            </a:endParaRPr>
          </a:p>
        </p:txBody>
      </p:sp>
      <p:sp>
        <p:nvSpPr>
          <p:cNvPr id="3" name="Espace réservé du contenu 2"/>
          <p:cNvSpPr>
            <a:spLocks noGrp="1"/>
          </p:cNvSpPr>
          <p:nvPr>
            <p:ph idx="1"/>
          </p:nvPr>
        </p:nvSpPr>
        <p:spPr/>
        <p:txBody>
          <a:bodyPr>
            <a:normAutofit/>
          </a:bodyPr>
          <a:lstStyle/>
          <a:p>
            <a:r>
              <a:rPr lang="en-US" i="1" dirty="0" smtClean="0"/>
              <a:t>The official version talks about a structure failure. A bowing of the perimeter steel columns created by the bending of the internal steel truss beams. These trusses, covered by a fireproof element had been weakened by the temperature of the fire estimated at 1100</a:t>
            </a:r>
            <a:r>
              <a:rPr lang="en-US" i="1" baseline="30000" dirty="0" smtClean="0"/>
              <a:t>o </a:t>
            </a:r>
            <a:r>
              <a:rPr lang="en-US" i="1" dirty="0" smtClean="0"/>
              <a:t>F. The steel looses 50% of its strength at a temperature of 1800</a:t>
            </a:r>
            <a:r>
              <a:rPr lang="en-US" i="1" baseline="30000" dirty="0" smtClean="0"/>
              <a:t>o</a:t>
            </a:r>
            <a:r>
              <a:rPr lang="en-US" i="1" dirty="0" smtClean="0"/>
              <a:t> F and melts at 2750</a:t>
            </a:r>
            <a:r>
              <a:rPr lang="en-US" i="1" baseline="30000" dirty="0" smtClean="0"/>
              <a:t>o</a:t>
            </a:r>
            <a:r>
              <a:rPr lang="en-US" i="1" dirty="0" smtClean="0"/>
              <a:t> F but the steel on the site after the collapse was melted (though other sources claim the opposite). The columns after bowing at an angle of more than 50</a:t>
            </a:r>
            <a:r>
              <a:rPr lang="en-US" i="1" baseline="30000" dirty="0" smtClean="0"/>
              <a:t>o</a:t>
            </a:r>
            <a:r>
              <a:rPr lang="en-US" i="1" dirty="0" smtClean="0"/>
              <a:t> snapped and the building collapsed.</a:t>
            </a:r>
          </a:p>
        </p:txBody>
      </p:sp>
    </p:spTree>
    <p:extLst>
      <p:ext uri="{BB962C8B-B14F-4D97-AF65-F5344CB8AC3E}">
        <p14:creationId xmlns:p14="http://schemas.microsoft.com/office/powerpoint/2010/main" val="3463331624"/>
      </p:ext>
    </p:extLst>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46652" y="265044"/>
            <a:ext cx="10515600" cy="6228521"/>
          </a:xfrm>
        </p:spPr>
        <p:txBody>
          <a:bodyPr>
            <a:normAutofit fontScale="55000" lnSpcReduction="20000"/>
          </a:bodyPr>
          <a:lstStyle/>
          <a:p>
            <a:r>
              <a:rPr lang="en-US" sz="4500" i="1" dirty="0" smtClean="0"/>
              <a:t>Here are questions we should ask : </a:t>
            </a:r>
          </a:p>
          <a:p>
            <a:r>
              <a:rPr lang="en-US" sz="4500" i="1" dirty="0" smtClean="0"/>
              <a:t>- How can a fire-proofed steel melt at a temperature lower than its weakening one?</a:t>
            </a:r>
            <a:endParaRPr lang="en-US" sz="4500" i="1" baseline="30000" dirty="0"/>
          </a:p>
          <a:p>
            <a:r>
              <a:rPr lang="en-US" sz="4500" i="1" dirty="0"/>
              <a:t>-</a:t>
            </a:r>
            <a:r>
              <a:rPr lang="en-US" sz="4500" i="1" dirty="0" smtClean="0"/>
              <a:t> How can u building collapse on itself instead of collapsing aside after only the top part bends on one side?  </a:t>
            </a:r>
          </a:p>
          <a:p>
            <a:r>
              <a:rPr lang="en-US" sz="4500" i="1" dirty="0" smtClean="0"/>
              <a:t>- Why did the building 7 collapsed without being hit by any plane?</a:t>
            </a:r>
          </a:p>
          <a:p>
            <a:r>
              <a:rPr lang="en-US" sz="4500" i="1" dirty="0" smtClean="0"/>
              <a:t>Etc.</a:t>
            </a:r>
          </a:p>
          <a:p>
            <a:r>
              <a:rPr lang="en-US" sz="4500" i="1" dirty="0" smtClean="0"/>
              <a:t>Many questions have been asked by Architects and Engineers of USA without any clear answer leading them to a creation of an association called Architects and Engineers 9-11 Truth. This association demanded a reinvestigation of the real causes of the collapse because of the incoherence of the original version, which demand has been rejected by the Government. Why? An answer about that question should be because the original version is not completely correct which made a lot of people suspicious.</a:t>
            </a:r>
          </a:p>
          <a:p>
            <a:r>
              <a:rPr lang="en-US" sz="4500" i="1" dirty="0" smtClean="0"/>
              <a:t>The case of the building 7 being bombed has been supported by the leaser of the World Trade Center Larry Silverstein. But again,  the reasons of the explosions are quite strange.</a:t>
            </a:r>
          </a:p>
          <a:p>
            <a:r>
              <a:rPr lang="en-US" sz="4500" i="1" dirty="0" smtClean="0"/>
              <a:t>Here is a video among dozens which tries to explains the failure, video starring by an Engineer of MIT Jeff King.</a:t>
            </a:r>
          </a:p>
          <a:p>
            <a:endParaRPr lang="en-US" dirty="0" smtClean="0"/>
          </a:p>
        </p:txBody>
      </p:sp>
    </p:spTree>
    <p:extLst>
      <p:ext uri="{BB962C8B-B14F-4D97-AF65-F5344CB8AC3E}">
        <p14:creationId xmlns:p14="http://schemas.microsoft.com/office/powerpoint/2010/main" val="42139119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en-US"/>
          </a:p>
        </p:txBody>
      </p:sp>
      <p:pic>
        <p:nvPicPr>
          <p:cNvPr id="4" name="Espace réservé du conten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6348" y="212034"/>
            <a:ext cx="11105322" cy="664596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0831507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en-US" sz="8000" b="1" dirty="0" smtClean="0">
                <a:ln>
                  <a:solidFill>
                    <a:srgbClr val="FF0000"/>
                  </a:solidFill>
                </a:ln>
                <a:solidFill>
                  <a:srgbClr val="FF0000"/>
                </a:solidFill>
                <a:effectLst>
                  <a:glow rad="228600">
                    <a:schemeClr val="accent2">
                      <a:satMod val="175000"/>
                      <a:alpha val="40000"/>
                    </a:schemeClr>
                  </a:glow>
                  <a:outerShdw blurRad="38100" dist="19050" dir="2700000" algn="tl" rotWithShape="0">
                    <a:schemeClr val="dk1">
                      <a:lumMod val="50000"/>
                      <a:alpha val="40000"/>
                    </a:schemeClr>
                  </a:outerShdw>
                </a:effectLst>
              </a:rPr>
              <a:t>Conclusion</a:t>
            </a:r>
            <a:endParaRPr lang="en-US" sz="8000" b="1" dirty="0">
              <a:ln>
                <a:solidFill>
                  <a:srgbClr val="FF0000"/>
                </a:solidFill>
              </a:ln>
              <a:solidFill>
                <a:srgbClr val="FF0000"/>
              </a:solidFill>
              <a:effectLst>
                <a:glow rad="228600">
                  <a:schemeClr val="accent2">
                    <a:satMod val="175000"/>
                    <a:alpha val="40000"/>
                  </a:schemeClr>
                </a:glow>
                <a:outerShdw blurRad="38100" dist="19050" dir="2700000" algn="tl" rotWithShape="0">
                  <a:schemeClr val="dk1">
                    <a:lumMod val="50000"/>
                    <a:alpha val="40000"/>
                  </a:schemeClr>
                </a:outerShdw>
              </a:effectLst>
            </a:endParaRPr>
          </a:p>
        </p:txBody>
      </p:sp>
      <p:sp>
        <p:nvSpPr>
          <p:cNvPr id="3" name="Espace réservé du contenu 2"/>
          <p:cNvSpPr>
            <a:spLocks noGrp="1"/>
          </p:cNvSpPr>
          <p:nvPr>
            <p:ph idx="1"/>
          </p:nvPr>
        </p:nvSpPr>
        <p:spPr/>
        <p:txBody>
          <a:bodyPr/>
          <a:lstStyle/>
          <a:p>
            <a:r>
              <a:rPr lang="en-US" dirty="0" smtClean="0"/>
              <a:t>The final conclusion about the truth of the </a:t>
            </a:r>
            <a:r>
              <a:rPr lang="en-US" dirty="0"/>
              <a:t>W</a:t>
            </a:r>
            <a:r>
              <a:rPr lang="en-US" dirty="0" smtClean="0"/>
              <a:t>orld Trade Center will be left for each ones own appreciations.</a:t>
            </a:r>
            <a:endParaRPr lang="en-US" dirty="0"/>
          </a:p>
        </p:txBody>
      </p:sp>
    </p:spTree>
    <p:extLst>
      <p:ext uri="{BB962C8B-B14F-4D97-AF65-F5344CB8AC3E}">
        <p14:creationId xmlns:p14="http://schemas.microsoft.com/office/powerpoint/2010/main" val="62182762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6492875"/>
          </a:xfrm>
        </p:spPr>
        <p:txBody>
          <a:bodyPr>
            <a:scene3d>
              <a:camera prst="perspectiveHeroicExtremeRightFacing"/>
              <a:lightRig rig="threePt" dir="t"/>
            </a:scene3d>
          </a:bodyPr>
          <a:lstStyle/>
          <a:p>
            <a:pPr algn="r"/>
            <a:r>
              <a:rPr lang="en-US" b="1" i="1" dirty="0" smtClean="0">
                <a:ln>
                  <a:solidFill>
                    <a:schemeClr val="accent1">
                      <a:lumMod val="75000"/>
                    </a:schemeClr>
                  </a:solidFill>
                </a:ln>
                <a:solidFill>
                  <a:srgbClr val="FF0000"/>
                </a:solidFill>
                <a:latin typeface="CommercialScript BT" panose="03030803040807090C04" pitchFamily="66" charset="0"/>
              </a:rPr>
              <a:t>Thank you for  your attention!</a:t>
            </a:r>
            <a:endParaRPr lang="en-US" b="1" i="1" dirty="0">
              <a:ln>
                <a:solidFill>
                  <a:schemeClr val="accent1">
                    <a:lumMod val="75000"/>
                  </a:schemeClr>
                </a:solidFill>
              </a:ln>
              <a:solidFill>
                <a:srgbClr val="FF0000"/>
              </a:solidFill>
              <a:latin typeface="CommercialScript BT" panose="03030803040807090C04" pitchFamily="66" charset="0"/>
            </a:endParaRPr>
          </a:p>
        </p:txBody>
      </p:sp>
    </p:spTree>
    <p:extLst>
      <p:ext uri="{BB962C8B-B14F-4D97-AF65-F5344CB8AC3E}">
        <p14:creationId xmlns:p14="http://schemas.microsoft.com/office/powerpoint/2010/main" val="847906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TotalTime>
  <Words>480</Words>
  <Application>Microsoft Office PowerPoint</Application>
  <PresentationFormat>Grand écran</PresentationFormat>
  <Paragraphs>32</Paragraphs>
  <Slides>9</Slides>
  <Notes>0</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9</vt:i4>
      </vt:variant>
    </vt:vector>
  </HeadingPairs>
  <TitlesOfParts>
    <vt:vector size="17" baseType="lpstr">
      <vt:lpstr>Aharoni</vt:lpstr>
      <vt:lpstr>Algerian</vt:lpstr>
      <vt:lpstr>Arial</vt:lpstr>
      <vt:lpstr>Calibri</vt:lpstr>
      <vt:lpstr>Calibri Light</vt:lpstr>
      <vt:lpstr>Californian FB</vt:lpstr>
      <vt:lpstr>CommercialScript BT</vt:lpstr>
      <vt:lpstr>Thème Office</vt:lpstr>
      <vt:lpstr>9-11</vt:lpstr>
      <vt:lpstr>What does that special date mean?</vt:lpstr>
      <vt:lpstr>Times of strikes</vt:lpstr>
      <vt:lpstr>Times of collapse</vt:lpstr>
      <vt:lpstr>But why did the World Trade Center collapse? </vt:lpstr>
      <vt:lpstr>Présentation PowerPoint</vt:lpstr>
      <vt:lpstr>Présentation PowerPoint</vt:lpstr>
      <vt:lpstr>Conclusion</vt:lpstr>
      <vt:lpstr>Thank you for  your attention!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9-11 From Architects and Engineers.</dc:title>
  <dc:creator>JOHNSY</dc:creator>
  <cp:lastModifiedBy>JOHNSY</cp:lastModifiedBy>
  <cp:revision>20</cp:revision>
  <dcterms:created xsi:type="dcterms:W3CDTF">2015-04-07T16:23:55Z</dcterms:created>
  <dcterms:modified xsi:type="dcterms:W3CDTF">2015-04-21T18:53:11Z</dcterms:modified>
</cp:coreProperties>
</file>