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7" r:id="rId3"/>
    <p:sldId id="258" r:id="rId4"/>
    <p:sldId id="259" r:id="rId5"/>
    <p:sldId id="392" r:id="rId6"/>
    <p:sldId id="375" r:id="rId7"/>
    <p:sldId id="315" r:id="rId8"/>
    <p:sldId id="299" r:id="rId9"/>
    <p:sldId id="317" r:id="rId10"/>
    <p:sldId id="345" r:id="rId11"/>
    <p:sldId id="262" r:id="rId12"/>
    <p:sldId id="263" r:id="rId13"/>
    <p:sldId id="264" r:id="rId14"/>
    <p:sldId id="267" r:id="rId15"/>
    <p:sldId id="334" r:id="rId16"/>
    <p:sldId id="333" r:id="rId17"/>
    <p:sldId id="272" r:id="rId18"/>
    <p:sldId id="342" r:id="rId19"/>
    <p:sldId id="378" r:id="rId20"/>
    <p:sldId id="330" r:id="rId21"/>
    <p:sldId id="305" r:id="rId22"/>
    <p:sldId id="26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BD0A0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4660"/>
  </p:normalViewPr>
  <p:slideViewPr>
    <p:cSldViewPr snapToGrid="0" showGuides="1">
      <p:cViewPr>
        <p:scale>
          <a:sx n="48" d="100"/>
          <a:sy n="48" d="100"/>
        </p:scale>
        <p:origin x="-1590" y="-582"/>
      </p:cViewPr>
      <p:guideLst>
        <p:guide orient="horz" pos="3233"/>
        <p:guide orient="horz" pos="2122"/>
        <p:guide orient="horz" pos="223"/>
        <p:guide orient="horz" pos="4220"/>
        <p:guide pos="3732"/>
        <p:guide pos="181"/>
        <p:guide pos="733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082" y="43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浙江同方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BF8EC5-609C-4FF3-AB13-D2DFADEC2417}" type="datetime1">
              <a:rPr lang="zh-CN" altLang="en-US" smtClean="0"/>
              <a:pPr/>
              <a:t>2018/9/3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浙江同方-质量、信誉、发展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BC5845-FDB9-4A27-A462-A911BE5C49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浙江同方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1">
              <a:rPr lang="zh-CN" altLang="en-US" smtClean="0"/>
              <a:pPr/>
              <a:t>2018/9/3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浙江同方-质量、信誉、发展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2A48B96-639E-45A3-A0BA-2464DFDB1FAA}" type="datetime1">
              <a:rPr lang="zh-CN" altLang="en-US" smtClean="0"/>
              <a:pPr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浙江同方-质量、信誉、发展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2A48B96-639E-45A3-A0BA-2464DFDB1FAA}" type="datetime1">
              <a:rPr lang="zh-CN" altLang="en-US" smtClean="0"/>
              <a:pPr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浙江同方-质量、信誉、发展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2A48B96-639E-45A3-A0BA-2464DFDB1FAA}" type="datetime1">
              <a:rPr lang="zh-CN" altLang="en-US" smtClean="0"/>
              <a:pPr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浙江同方-质量、信誉、发展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2A48B96-639E-45A3-A0BA-2464DFDB1FAA}" type="datetime1">
              <a:rPr lang="zh-CN" altLang="en-US" smtClean="0"/>
              <a:pPr/>
              <a:t>2018/9/3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浙江同方-质量、信誉、发展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2A48B96-639E-45A3-A0BA-2464DFDB1FAA}" type="datetime1">
              <a:rPr lang="zh-CN" altLang="en-US" smtClean="0"/>
              <a:pPr/>
              <a:t>2018/9/3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浙江同方-质量、信誉、发展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2A48B96-639E-45A3-A0BA-2464DFDB1FAA}" type="datetime1">
              <a:rPr lang="zh-CN" altLang="en-US" smtClean="0"/>
              <a:pPr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浙江同方-质量、信誉、发展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7139D-C09C-4BEC-9157-E8BE684E8BD9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2A48B96-639E-45A3-A0BA-2464DFDB1FAA}" type="datetime1">
              <a:rPr lang="zh-CN" altLang="en-US" smtClean="0"/>
              <a:pPr/>
              <a:t>2018/9/3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浙江同方-质量、信誉、发展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2A48B96-639E-45A3-A0BA-2464DFDB1FAA}" type="datetime1">
              <a:rPr lang="zh-CN" altLang="en-US" smtClean="0"/>
              <a:pPr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浙江同方-质量、信誉、发展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2A48B96-639E-45A3-A0BA-2464DFDB1FAA}" type="datetime1">
              <a:rPr lang="zh-CN" altLang="en-US" smtClean="0"/>
              <a:pPr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浙江同方-质量、信誉、发展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2A48B96-639E-45A3-A0BA-2464DFDB1FAA}" type="datetime1">
              <a:rPr lang="zh-CN" altLang="en-US" smtClean="0"/>
              <a:pPr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浙江同方-质量、信誉、发展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2A48B96-639E-45A3-A0BA-2464DFDB1FAA}" type="datetime1">
              <a:rPr lang="zh-CN" altLang="en-US" smtClean="0"/>
              <a:pPr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浙江同方-质量、信誉、发展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2A48B96-639E-45A3-A0BA-2464DFDB1FAA}" type="datetime1">
              <a:rPr lang="zh-CN" altLang="en-US" smtClean="0"/>
              <a:pPr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浙江同方-质量、信誉、发展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2A48B96-639E-45A3-A0BA-2464DFDB1FAA}" type="datetime1">
              <a:rPr lang="zh-CN" altLang="en-US" smtClean="0"/>
              <a:pPr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浙江同方-质量、信誉、发展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2A48B96-639E-45A3-A0BA-2464DFDB1FAA}" type="datetime1">
              <a:rPr lang="zh-CN" altLang="en-US" smtClean="0"/>
              <a:pPr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浙江同方-质量、信誉、发展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2A48B96-639E-45A3-A0BA-2464DFDB1FAA}" type="datetime1">
              <a:rPr lang="zh-CN" altLang="en-US" smtClean="0"/>
              <a:pPr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浙江同方-质量、信誉、发展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/>
              <a:pPr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浙江同方—质量、信誉、发展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7F810-8A80-4AFF-84EB-8753EAA497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/>
              <a:pPr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浙江同方—质量、信誉、发展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7F810-8A80-4AFF-84EB-8753EAA497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/>
              <a:pPr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浙江同方—质量、信誉、发展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7F810-8A80-4AFF-84EB-8753EAA497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181844"/>
            <a:ext cx="402032" cy="7148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/>
              <a:pPr/>
              <a:t>2018/9/3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浙江同方—质量、信誉、发展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7F810-8A80-4AFF-84EB-8753EAA497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/>
              <a:pPr/>
              <a:t>2018/9/3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浙江同方—质量、信誉、发展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7F810-8A80-4AFF-84EB-8753EAA497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/>
              <a:pPr/>
              <a:t>2018/9/3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浙江同方—质量、信誉、发展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7F810-8A80-4AFF-84EB-8753EAA497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/>
              <a:pPr/>
              <a:t>2018/9/3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浙江同方—质量、信誉、发展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7F810-8A80-4AFF-84EB-8753EAA497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/>
              <a:pPr/>
              <a:t>2018/9/3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浙江同方—质量、信誉、发展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7F810-8A80-4AFF-84EB-8753EAA497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/>
              <a:pPr/>
              <a:t>2018/9/3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浙江同方—质量、信誉、发展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7F810-8A80-4AFF-84EB-8753EAA497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62C8B-B14F-4D97-AF65-F5344CB8AC3E}" type="datetime1">
              <a:rPr lang="zh-CN" altLang="en-US"/>
              <a:pPr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浙江同方—质量、信誉、发展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7F810-8A80-4AFF-84EB-8753EAA497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BaiduMusic\Songs\&#21345;&#20892;D&#22823;&#35843;%20-%20&#36149;&#26063;&#20048;&#22242;.mp3" TargetMode="External"/><Relationship Id="rId6" Type="http://schemas.microsoft.com/office/2007/relationships/media" Target="file:///D:\BaiduMusic\Songs\&#21345;&#20892;D&#22823;&#35843;%20-%20&#36149;&#26063;&#20048;&#22242;.mp3" TargetMode="Externa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BaiduMusic\Songs\&#21345;&#20892;D&#22823;&#35843;%20-%20&#36149;&#26063;&#20048;&#22242;.mp3" TargetMode="External"/><Relationship Id="rId6" Type="http://schemas.openxmlformats.org/officeDocument/2006/relationships/image" Target="../media/image36.png"/><Relationship Id="rId5" Type="http://schemas.microsoft.com/office/2007/relationships/media" Target="file:///D:\BaiduMusic\Songs\&#21345;&#20892;D&#22823;&#35843;%20-%20&#36149;&#26063;&#20048;&#22242;.mp3" TargetMode="External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509" t="-1" b="63"/>
          <a:stretch>
            <a:fillRect/>
          </a:stretch>
        </p:blipFill>
        <p:spPr>
          <a:xfrm flipH="1">
            <a:off x="3695700" y="0"/>
            <a:ext cx="84963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5" y="0"/>
            <a:ext cx="5143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71083" y="1366520"/>
            <a:ext cx="39751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201</a:t>
            </a:r>
            <a:r>
              <a:rPr lang="en-US" altLang="zh-CN" sz="40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40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届校园招聘</a:t>
            </a:r>
            <a:endParaRPr lang="zh-CN" altLang="en-US" sz="4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7870" y="4032250"/>
            <a:ext cx="3808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+mn-ea"/>
              </a:rPr>
              <a:t>浙江同方会计师事务所有限公司</a:t>
            </a:r>
          </a:p>
          <a:p>
            <a:r>
              <a:rPr lang="zh-CN" altLang="en-US" sz="2000">
                <a:solidFill>
                  <a:schemeClr val="bg1"/>
                </a:solidFill>
                <a:latin typeface="+mn-ea"/>
              </a:rPr>
              <a:t>浙江同方工程管理咨询有限公司</a:t>
            </a:r>
          </a:p>
        </p:txBody>
      </p:sp>
      <p:pic>
        <p:nvPicPr>
          <p:cNvPr id="7" name="图片 6" descr="LOGO大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91665" y="2594610"/>
            <a:ext cx="1212215" cy="1002665"/>
          </a:xfrm>
          <a:prstGeom prst="rect">
            <a:avLst/>
          </a:prstGeom>
        </p:spPr>
      </p:pic>
      <p:pic>
        <p:nvPicPr>
          <p:cNvPr id="8" name="卡农D大调 - 贵族乐团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7780" y="-15875"/>
            <a:ext cx="12227560" cy="6889115"/>
          </a:xfrm>
          <a:prstGeom prst="rect">
            <a:avLst/>
          </a:prstGeom>
        </p:spPr>
      </p:pic>
      <p:pic>
        <p:nvPicPr>
          <p:cNvPr id="1073743018" name="图片 1073743017" descr="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6640" y="4232910"/>
            <a:ext cx="2854960" cy="21977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3017" name="图片 1073743016" descr="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782685" y="1356995"/>
            <a:ext cx="2583180" cy="21977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3020" name="图片 1073743019" descr="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782685" y="4321175"/>
            <a:ext cx="2582545" cy="21101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3019" name="图片 1073743018" descr="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26000" y="4321810"/>
            <a:ext cx="2744470" cy="2108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287754" y="332302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社会荣誉</a:t>
            </a:r>
          </a:p>
        </p:txBody>
      </p:sp>
      <p:pic>
        <p:nvPicPr>
          <p:cNvPr id="12" name="图片 11" descr="201462510281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56640" y="1356360"/>
            <a:ext cx="2855595" cy="2198370"/>
          </a:xfrm>
          <a:prstGeom prst="rect">
            <a:avLst/>
          </a:prstGeom>
        </p:spPr>
      </p:pic>
      <p:pic>
        <p:nvPicPr>
          <p:cNvPr id="13" name="图片 12" descr="201462510285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825365" y="1356995"/>
            <a:ext cx="2745105" cy="21971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66927" y="355031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rgbClr val="BD0A0D"/>
                </a:solidFill>
                <a:latin typeface="微软雅黑" panose="020B0503020204020204" charset="-122"/>
                <a:ea typeface="微软雅黑" panose="020B0503020204020204" charset="-122"/>
              </a:rPr>
              <a:t>办公环境</a:t>
            </a:r>
          </a:p>
        </p:txBody>
      </p:sp>
      <p:sp>
        <p:nvSpPr>
          <p:cNvPr id="5" name="矩形 4"/>
          <p:cNvSpPr/>
          <p:nvPr/>
        </p:nvSpPr>
        <p:spPr>
          <a:xfrm>
            <a:off x="2669073" y="1972012"/>
            <a:ext cx="2976502" cy="1303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latin typeface="+mn-ea"/>
              </a:rPr>
              <a:t>Lorem ipsum dolor sit amet, consectetur adipiscig elit. Donec luctus nibh sit amet sem vulputate venenatis bibendum orci pulvinar. Lorem ipsum dolor sit amet, consectetur adipiscing elit. </a:t>
            </a:r>
            <a:endParaRPr lang="zh-CN" altLang="en-US" sz="105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669073" y="4622801"/>
            <a:ext cx="2976502" cy="1304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latin typeface="+mn-ea"/>
              </a:rPr>
              <a:t>Lorem ipsum dolor sit amet, consectetur adipiscing elit. Donec luctus nibh sit amet sem vulputate venenatis bibendum orci pulvinar. Lorem ipsum dolor sit amet, consectetur adipiscing elit. </a:t>
            </a:r>
            <a:endParaRPr lang="zh-CN" altLang="en-US" sz="105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584748" y="1972011"/>
            <a:ext cx="2976502" cy="1304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latin typeface="+mn-ea"/>
              </a:rPr>
              <a:t>Lorem ipsum dolor sit amet, consectetur adipiscing elit. Donec luctus nibh sit amet sem vulputate venenatis bibendum orci pulvinar. Lorem ipsum dolor sit amet, consectetur adipiscing elit. </a:t>
            </a:r>
            <a:endParaRPr lang="zh-CN" altLang="en-US" sz="105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649998" y="4632032"/>
            <a:ext cx="2976502" cy="1304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latin typeface="+mn-ea"/>
              </a:rPr>
              <a:t>Lorem ipsum dolor sit amet, consectetur adipiscing elit. Donec luctus nibh sit amet sem vulputate venenatis bibendum orci pulvinar. Lorem ipsum dolor sit amet, consectetur adipiscing elit. </a:t>
            </a:r>
            <a:endParaRPr lang="zh-CN" altLang="en-US" sz="105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584748" y="1654409"/>
            <a:ext cx="646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</a:rPr>
              <a:t>任用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6638307" y="4320916"/>
            <a:ext cx="646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</a:rPr>
              <a:t>培育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4999243" y="4265538"/>
            <a:ext cx="646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</a:rPr>
              <a:t>考核</a:t>
            </a:r>
          </a:p>
        </p:txBody>
      </p:sp>
      <p:pic>
        <p:nvPicPr>
          <p:cNvPr id="1073743252" name="图片 1073743251" descr="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4665" y="1071245"/>
            <a:ext cx="3667760" cy="22720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3254" name="图片 1073743253" descr="咖啡吧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84950" y="4015740"/>
            <a:ext cx="3589020" cy="2171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3253" name="图片 1073743252" descr="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4665" y="4015740"/>
            <a:ext cx="3658235" cy="22371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3255" name="图片 1073743254" descr="未命名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84950" y="1070610"/>
            <a:ext cx="3589020" cy="2273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204720" y="3432175"/>
            <a:ext cx="199326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图一：办公大楼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endParaRPr lang="zh-CN" altLang="en-US" sz="1600"/>
          </a:p>
        </p:txBody>
      </p:sp>
      <p:sp>
        <p:nvSpPr>
          <p:cNvPr id="4" name="文本框 3"/>
          <p:cNvSpPr txBox="1"/>
          <p:nvPr/>
        </p:nvSpPr>
        <p:spPr>
          <a:xfrm>
            <a:off x="6365875" y="635317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866775"/>
            <a:r>
              <a:rPr lang="en-US" altLang="zh-CN" sz="16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</a:t>
            </a:r>
            <a:r>
              <a:rPr lang="zh-CN" altLang="en-US" sz="1600" b="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图四：餐吧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64665" y="635317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33425"/>
            <a:r>
              <a:rPr lang="zh-CN" altLang="en-US" sz="1600" b="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图三：办公区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917690" y="3432175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altLang="zh-CN" sz="1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  <a:sym typeface="+mn-ea"/>
              </a:rPr>
              <a:t>图二：前台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  <a:p>
            <a:pPr indent="0"/>
            <a:r>
              <a:rPr lang="zh-CN" altLang="en-US" sz="1600" b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endParaRPr lang="zh-CN" altLang="en-US" sz="1600"/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66927" y="355031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rgbClr val="BD0A0D"/>
                </a:solidFill>
                <a:latin typeface="微软雅黑" panose="020B0503020204020204" charset="-122"/>
                <a:ea typeface="微软雅黑" panose="020B0503020204020204" charset="-122"/>
              </a:rPr>
              <a:t>员工风采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999587" y="2721838"/>
            <a:ext cx="4594030" cy="1079007"/>
            <a:chOff x="999587" y="2721838"/>
            <a:chExt cx="4594030" cy="1079007"/>
          </a:xfrm>
        </p:grpSpPr>
        <p:sp>
          <p:nvSpPr>
            <p:cNvPr id="4" name="文本框 3"/>
            <p:cNvSpPr txBox="1"/>
            <p:nvPr/>
          </p:nvSpPr>
          <p:spPr>
            <a:xfrm>
              <a:off x="999587" y="2721838"/>
              <a:ext cx="233910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i="1" smtClean="0">
                  <a:solidFill>
                    <a:schemeClr val="bg1"/>
                  </a:solidFill>
                </a:rPr>
                <a:t>领航</a:t>
              </a:r>
              <a:r>
                <a:rPr lang="zh-CN" altLang="en-US" sz="4800" b="1" i="1" smtClean="0">
                  <a:solidFill>
                    <a:schemeClr val="bg1"/>
                  </a:solidFill>
                </a:rPr>
                <a:t>未来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254515" y="2721838"/>
              <a:ext cx="233910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i="1" smtClean="0">
                  <a:solidFill>
                    <a:schemeClr val="bg1"/>
                  </a:solidFill>
                </a:rPr>
                <a:t>成就</a:t>
              </a:r>
              <a:r>
                <a:rPr lang="zh-CN" altLang="en-US" sz="4800" b="1" i="1" smtClean="0">
                  <a:solidFill>
                    <a:schemeClr val="bg1"/>
                  </a:solidFill>
                </a:rPr>
                <a:t>梦想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554786" y="3462291"/>
              <a:ext cx="395589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i="1">
                  <a:solidFill>
                    <a:schemeClr val="bg1"/>
                  </a:solidFill>
                  <a:latin typeface="+mn-ea"/>
                </a:rPr>
                <a:t>PILOT DREAMS OF FUTURE SUCCESS</a:t>
              </a:r>
              <a:endParaRPr lang="zh-CN" altLang="en-US" sz="2400" b="1" i="1" smtClean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1073743258" name="图片 1073743257" descr="QQ图片2013112514294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170" y="880745"/>
            <a:ext cx="2783205" cy="184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3256" name="图片 1073743255" descr="QQ图片2013112013243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409430" y="4046855"/>
            <a:ext cx="2494915" cy="1983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15315" y="287845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1600" b="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图一</a:t>
            </a:r>
            <a:r>
              <a:rPr lang="en-US" altLang="zh-CN" sz="1600" b="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:  </a:t>
            </a:r>
            <a:r>
              <a:rPr lang="zh-CN" altLang="en-US" sz="1600" b="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同方年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总结</a:t>
            </a:r>
            <a:r>
              <a:rPr lang="zh-CN" altLang="en-US" sz="1600" b="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表彰大会 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56000" y="287845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1600" b="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图二：员工拓展活动 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327515" y="618172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00050"/>
            <a:r>
              <a:rPr lang="zh-CN" altLang="en-US" sz="1600" b="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图八七</a:t>
            </a:r>
            <a:r>
              <a:rPr lang="en-US" altLang="zh-CN" sz="1600" b="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: </a:t>
            </a:r>
            <a:r>
              <a:rPr lang="zh-CN" altLang="en-US" sz="1600" b="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员工欧洲游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20146251411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24885" y="4046855"/>
            <a:ext cx="2571750" cy="198374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524885" y="618172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1600" b="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图六：同方员工韩国行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5315" y="618172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1600" b="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图五：同方员工泰国行  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42735" y="618172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1600" b="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图七：同方员工美国行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73743283" name="图片 1073743282" descr="美国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375" y="4046855"/>
            <a:ext cx="2719705" cy="19831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3316" name="图片 1073743315" descr="IMG_204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1170" y="4046220"/>
            <a:ext cx="2783840" cy="19837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3261" name="图片 1073743260" descr="公司篮球队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28740" y="837565"/>
            <a:ext cx="2720340" cy="1885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微信图片_2018090314105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412490" y="882650"/>
            <a:ext cx="2942590" cy="1840230"/>
          </a:xfrm>
          <a:prstGeom prst="rect">
            <a:avLst/>
          </a:prstGeom>
        </p:spPr>
      </p:pic>
      <p:pic>
        <p:nvPicPr>
          <p:cNvPr id="8" name="图片 7" descr="微信图片_2018090314141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409430" y="837565"/>
            <a:ext cx="2494915" cy="189484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642735" y="287845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1600" b="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图二：员工篮球比赛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641205" y="287845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1600" b="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图二：新员工入职培训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8000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0A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46903" y="3081179"/>
            <a:ext cx="40799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smtClean="0">
                <a:solidFill>
                  <a:prstClr val="white"/>
                </a:solidFill>
                <a:latin typeface="微软雅黑" panose="020B0503020204020204" charset="-122"/>
              </a:rPr>
              <a:t>2.</a:t>
            </a:r>
            <a:r>
              <a:rPr lang="zh-CN" altLang="en-US" sz="4400" b="1" smtClean="0">
                <a:solidFill>
                  <a:prstClr val="white"/>
                </a:solidFill>
                <a:latin typeface="微软雅黑" panose="020B0503020204020204" charset="-122"/>
              </a:rPr>
              <a:t>人才培养计划</a:t>
            </a:r>
            <a:endParaRPr lang="zh-CN" altLang="en-US" sz="4400" b="1">
              <a:solidFill>
                <a:prstClr val="white"/>
              </a:solidFill>
              <a:latin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47542" y="2951378"/>
            <a:ext cx="1354557" cy="1354557"/>
            <a:chOff x="8343900" y="1384300"/>
            <a:chExt cx="1663700" cy="1663700"/>
          </a:xfrm>
        </p:grpSpPr>
        <p:sp>
          <p:nvSpPr>
            <p:cNvPr id="6" name="椭圆 5"/>
            <p:cNvSpPr/>
            <p:nvPr/>
          </p:nvSpPr>
          <p:spPr>
            <a:xfrm>
              <a:off x="8343900" y="1384300"/>
              <a:ext cx="1663700" cy="1663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5400000">
              <a:off x="8751479" y="1765412"/>
              <a:ext cx="1054101" cy="90870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slow" advClick="0" advTm="25000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66927" y="355031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rgbClr val="BD0A0D"/>
                </a:solidFill>
                <a:latin typeface="微软雅黑" panose="020B0503020204020204" charset="-122"/>
                <a:ea typeface="微软雅黑" panose="020B0503020204020204" charset="-122"/>
              </a:rPr>
              <a:t>人才培养策略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" r="-21" b="19024"/>
          <a:stretch>
            <a:fillRect/>
          </a:stretch>
        </p:blipFill>
        <p:spPr>
          <a:xfrm>
            <a:off x="4445" y="3155950"/>
            <a:ext cx="12183745" cy="3750945"/>
          </a:xfrm>
          <a:prstGeom prst="rect">
            <a:avLst/>
          </a:prstGeom>
        </p:spPr>
      </p:pic>
      <p:sp>
        <p:nvSpPr>
          <p:cNvPr id="35" name="文本框 6"/>
          <p:cNvSpPr txBox="1">
            <a:spLocks noChangeArrowheads="1"/>
          </p:cNvSpPr>
          <p:nvPr/>
        </p:nvSpPr>
        <p:spPr bwMode="auto">
          <a:xfrm>
            <a:off x="993913" y="920115"/>
            <a:ext cx="1067462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1.在职培训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：有针对性的开展对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实习人员</a:t>
            </a:r>
            <a:r>
              <a:rPr lang="en-US" altLang="zh-CN"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的各类培训，适当的组织其参加各类培训班、公开课等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；</a:t>
            </a:r>
          </a:p>
          <a:p>
            <a:pPr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2.项目参与：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实习人员直接</a:t>
            </a:r>
            <a:r>
              <a:rPr lang="en-US" altLang="zh-CN" sz="2000" dirty="0" err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参与公司项目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开展</a:t>
            </a:r>
            <a:r>
              <a:rPr lang="en-US" altLang="zh-CN" sz="2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学以致用，在实践中</a:t>
            </a:r>
            <a:r>
              <a:rPr lang="en-US" altLang="zh-CN" sz="2000" dirty="0" err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提升其工作技能</a:t>
            </a:r>
            <a:r>
              <a:rPr lang="en-US" altLang="zh-CN"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，锻炼其的专业和管理能力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；</a:t>
            </a:r>
          </a:p>
          <a:p>
            <a:pPr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3.辅导员制度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：对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实习</a:t>
            </a:r>
            <a:r>
              <a:rPr lang="en-US" altLang="zh-CN"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人员指定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带教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老师或团队</a:t>
            </a:r>
            <a:r>
              <a:rPr lang="en-US" altLang="zh-CN" sz="2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en-US" altLang="zh-CN"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进行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针对性的</a:t>
            </a:r>
            <a:r>
              <a:rPr lang="en-US" altLang="zh-CN"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辅导及面谈</a:t>
            </a:r>
            <a:r>
              <a:rPr lang="en-US" altLang="zh-CN" sz="2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最快速让实习生学有所得。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Click="0" advTm="28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3880" y="332105"/>
            <a:ext cx="445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smtClean="0">
                <a:solidFill>
                  <a:srgbClr val="BD0A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人才培养发展途径（财务审计）</a:t>
            </a:r>
          </a:p>
        </p:txBody>
      </p:sp>
      <p:sp>
        <p:nvSpPr>
          <p:cNvPr id="147" name="AutoShape 130"/>
          <p:cNvSpPr/>
          <p:nvPr/>
        </p:nvSpPr>
        <p:spPr bwMode="auto">
          <a:xfrm>
            <a:off x="5847271" y="2863888"/>
            <a:ext cx="498081" cy="495886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6" name="出自【趣你的PPT】(微信:qunideppt)：最优质的PPT资源库"/>
          <p:cNvSpPr/>
          <p:nvPr/>
        </p:nvSpPr>
        <p:spPr bwMode="auto">
          <a:xfrm>
            <a:off x="1994535" y="1700530"/>
            <a:ext cx="1588770" cy="2428875"/>
          </a:xfrm>
          <a:custGeom>
            <a:avLst/>
            <a:gdLst>
              <a:gd name="T0" fmla="*/ 966 w 1077"/>
              <a:gd name="T1" fmla="*/ 315 h 1781"/>
              <a:gd name="T2" fmla="*/ 793 w 1077"/>
              <a:gd name="T3" fmla="*/ 486 h 1781"/>
              <a:gd name="T4" fmla="*/ 650 w 1077"/>
              <a:gd name="T5" fmla="*/ 297 h 1781"/>
              <a:gd name="T6" fmla="*/ 625 w 1077"/>
              <a:gd name="T7" fmla="*/ 266 h 1781"/>
              <a:gd name="T8" fmla="*/ 632 w 1077"/>
              <a:gd name="T9" fmla="*/ 236 h 1781"/>
              <a:gd name="T10" fmla="*/ 682 w 1077"/>
              <a:gd name="T11" fmla="*/ 187 h 1781"/>
              <a:gd name="T12" fmla="*/ 698 w 1077"/>
              <a:gd name="T13" fmla="*/ 150 h 1781"/>
              <a:gd name="T14" fmla="*/ 665 w 1077"/>
              <a:gd name="T15" fmla="*/ 82 h 1781"/>
              <a:gd name="T16" fmla="*/ 661 w 1077"/>
              <a:gd name="T17" fmla="*/ 50 h 1781"/>
              <a:gd name="T18" fmla="*/ 627 w 1077"/>
              <a:gd name="T19" fmla="*/ 24 h 1781"/>
              <a:gd name="T20" fmla="*/ 576 w 1077"/>
              <a:gd name="T21" fmla="*/ 3 h 1781"/>
              <a:gd name="T22" fmla="*/ 492 w 1077"/>
              <a:gd name="T23" fmla="*/ 48 h 1781"/>
              <a:gd name="T24" fmla="*/ 471 w 1077"/>
              <a:gd name="T25" fmla="*/ 119 h 1781"/>
              <a:gd name="T26" fmla="*/ 513 w 1077"/>
              <a:gd name="T27" fmla="*/ 199 h 1781"/>
              <a:gd name="T28" fmla="*/ 495 w 1077"/>
              <a:gd name="T29" fmla="*/ 223 h 1781"/>
              <a:gd name="T30" fmla="*/ 386 w 1077"/>
              <a:gd name="T31" fmla="*/ 230 h 1781"/>
              <a:gd name="T32" fmla="*/ 106 w 1077"/>
              <a:gd name="T33" fmla="*/ 313 h 1781"/>
              <a:gd name="T34" fmla="*/ 60 w 1077"/>
              <a:gd name="T35" fmla="*/ 630 h 1781"/>
              <a:gd name="T36" fmla="*/ 138 w 1077"/>
              <a:gd name="T37" fmla="*/ 599 h 1781"/>
              <a:gd name="T38" fmla="*/ 169 w 1077"/>
              <a:gd name="T39" fmla="*/ 527 h 1781"/>
              <a:gd name="T40" fmla="*/ 176 w 1077"/>
              <a:gd name="T41" fmla="*/ 406 h 1781"/>
              <a:gd name="T42" fmla="*/ 220 w 1077"/>
              <a:gd name="T43" fmla="*/ 373 h 1781"/>
              <a:gd name="T44" fmla="*/ 308 w 1077"/>
              <a:gd name="T45" fmla="*/ 360 h 1781"/>
              <a:gd name="T46" fmla="*/ 317 w 1077"/>
              <a:gd name="T47" fmla="*/ 358 h 1781"/>
              <a:gd name="T48" fmla="*/ 256 w 1077"/>
              <a:gd name="T49" fmla="*/ 760 h 1781"/>
              <a:gd name="T50" fmla="*/ 254 w 1077"/>
              <a:gd name="T51" fmla="*/ 794 h 1781"/>
              <a:gd name="T52" fmla="*/ 261 w 1077"/>
              <a:gd name="T53" fmla="*/ 896 h 1781"/>
              <a:gd name="T54" fmla="*/ 123 w 1077"/>
              <a:gd name="T55" fmla="*/ 1406 h 1781"/>
              <a:gd name="T56" fmla="*/ 47 w 1077"/>
              <a:gd name="T57" fmla="*/ 1578 h 1781"/>
              <a:gd name="T58" fmla="*/ 4 w 1077"/>
              <a:gd name="T59" fmla="*/ 1633 h 1781"/>
              <a:gd name="T60" fmla="*/ 56 w 1077"/>
              <a:gd name="T61" fmla="*/ 1688 h 1781"/>
              <a:gd name="T62" fmla="*/ 104 w 1077"/>
              <a:gd name="T63" fmla="*/ 1714 h 1781"/>
              <a:gd name="T64" fmla="*/ 122 w 1077"/>
              <a:gd name="T65" fmla="*/ 1741 h 1781"/>
              <a:gd name="T66" fmla="*/ 174 w 1077"/>
              <a:gd name="T67" fmla="*/ 1703 h 1781"/>
              <a:gd name="T68" fmla="*/ 161 w 1077"/>
              <a:gd name="T69" fmla="*/ 1636 h 1781"/>
              <a:gd name="T70" fmla="*/ 323 w 1077"/>
              <a:gd name="T71" fmla="*/ 1294 h 1781"/>
              <a:gd name="T72" fmla="*/ 385 w 1077"/>
              <a:gd name="T73" fmla="*/ 1152 h 1781"/>
              <a:gd name="T74" fmla="*/ 481 w 1077"/>
              <a:gd name="T75" fmla="*/ 943 h 1781"/>
              <a:gd name="T76" fmla="*/ 699 w 1077"/>
              <a:gd name="T77" fmla="*/ 879 h 1781"/>
              <a:gd name="T78" fmla="*/ 682 w 1077"/>
              <a:gd name="T79" fmla="*/ 976 h 1781"/>
              <a:gd name="T80" fmla="*/ 632 w 1077"/>
              <a:gd name="T81" fmla="*/ 1141 h 1781"/>
              <a:gd name="T82" fmla="*/ 618 w 1077"/>
              <a:gd name="T83" fmla="*/ 1225 h 1781"/>
              <a:gd name="T84" fmla="*/ 670 w 1077"/>
              <a:gd name="T85" fmla="*/ 1269 h 1781"/>
              <a:gd name="T86" fmla="*/ 728 w 1077"/>
              <a:gd name="T87" fmla="*/ 1274 h 1781"/>
              <a:gd name="T88" fmla="*/ 867 w 1077"/>
              <a:gd name="T89" fmla="*/ 1226 h 1781"/>
              <a:gd name="T90" fmla="*/ 753 w 1077"/>
              <a:gd name="T91" fmla="*/ 1179 h 1781"/>
              <a:gd name="T92" fmla="*/ 766 w 1077"/>
              <a:gd name="T93" fmla="*/ 1180 h 1781"/>
              <a:gd name="T94" fmla="*/ 840 w 1077"/>
              <a:gd name="T95" fmla="*/ 864 h 1781"/>
              <a:gd name="T96" fmla="*/ 521 w 1077"/>
              <a:gd name="T97" fmla="*/ 760 h 1781"/>
              <a:gd name="T98" fmla="*/ 508 w 1077"/>
              <a:gd name="T99" fmla="*/ 757 h 1781"/>
              <a:gd name="T100" fmla="*/ 536 w 1077"/>
              <a:gd name="T101" fmla="*/ 738 h 1781"/>
              <a:gd name="T102" fmla="*/ 607 w 1077"/>
              <a:gd name="T103" fmla="*/ 511 h 1781"/>
              <a:gd name="T104" fmla="*/ 620 w 1077"/>
              <a:gd name="T105" fmla="*/ 491 h 1781"/>
              <a:gd name="T106" fmla="*/ 715 w 1077"/>
              <a:gd name="T107" fmla="*/ 529 h 1781"/>
              <a:gd name="T108" fmla="*/ 836 w 1077"/>
              <a:gd name="T109" fmla="*/ 566 h 1781"/>
              <a:gd name="T110" fmla="*/ 1013 w 1077"/>
              <a:gd name="T111" fmla="*/ 425 h 1781"/>
              <a:gd name="T112" fmla="*/ 1001 w 1077"/>
              <a:gd name="T113" fmla="*/ 401 h 1781"/>
              <a:gd name="T114" fmla="*/ 1072 w 1077"/>
              <a:gd name="T115" fmla="*/ 296 h 1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77" h="1781">
                <a:moveTo>
                  <a:pt x="1033" y="280"/>
                </a:moveTo>
                <a:cubicBezTo>
                  <a:pt x="1018" y="287"/>
                  <a:pt x="970" y="303"/>
                  <a:pt x="966" y="315"/>
                </a:cubicBezTo>
                <a:cubicBezTo>
                  <a:pt x="962" y="326"/>
                  <a:pt x="967" y="350"/>
                  <a:pt x="951" y="359"/>
                </a:cubicBezTo>
                <a:cubicBezTo>
                  <a:pt x="936" y="368"/>
                  <a:pt x="803" y="466"/>
                  <a:pt x="793" y="486"/>
                </a:cubicBezTo>
                <a:cubicBezTo>
                  <a:pt x="793" y="486"/>
                  <a:pt x="745" y="390"/>
                  <a:pt x="717" y="375"/>
                </a:cubicBezTo>
                <a:cubicBezTo>
                  <a:pt x="717" y="375"/>
                  <a:pt x="708" y="301"/>
                  <a:pt x="650" y="297"/>
                </a:cubicBezTo>
                <a:cubicBezTo>
                  <a:pt x="629" y="296"/>
                  <a:pt x="617" y="294"/>
                  <a:pt x="609" y="291"/>
                </a:cubicBezTo>
                <a:cubicBezTo>
                  <a:pt x="625" y="266"/>
                  <a:pt x="625" y="266"/>
                  <a:pt x="625" y="266"/>
                </a:cubicBezTo>
                <a:cubicBezTo>
                  <a:pt x="609" y="266"/>
                  <a:pt x="609" y="266"/>
                  <a:pt x="609" y="266"/>
                </a:cubicBezTo>
                <a:cubicBezTo>
                  <a:pt x="617" y="253"/>
                  <a:pt x="628" y="236"/>
                  <a:pt x="632" y="236"/>
                </a:cubicBezTo>
                <a:cubicBezTo>
                  <a:pt x="637" y="235"/>
                  <a:pt x="674" y="230"/>
                  <a:pt x="679" y="228"/>
                </a:cubicBezTo>
                <a:cubicBezTo>
                  <a:pt x="683" y="225"/>
                  <a:pt x="687" y="201"/>
                  <a:pt x="682" y="187"/>
                </a:cubicBezTo>
                <a:cubicBezTo>
                  <a:pt x="677" y="173"/>
                  <a:pt x="687" y="159"/>
                  <a:pt x="687" y="159"/>
                </a:cubicBezTo>
                <a:cubicBezTo>
                  <a:pt x="698" y="150"/>
                  <a:pt x="698" y="150"/>
                  <a:pt x="698" y="150"/>
                </a:cubicBezTo>
                <a:cubicBezTo>
                  <a:pt x="698" y="150"/>
                  <a:pt x="684" y="128"/>
                  <a:pt x="676" y="117"/>
                </a:cubicBezTo>
                <a:cubicBezTo>
                  <a:pt x="667" y="106"/>
                  <a:pt x="669" y="92"/>
                  <a:pt x="665" y="82"/>
                </a:cubicBezTo>
                <a:cubicBezTo>
                  <a:pt x="661" y="72"/>
                  <a:pt x="672" y="65"/>
                  <a:pt x="672" y="65"/>
                </a:cubicBezTo>
                <a:cubicBezTo>
                  <a:pt x="672" y="65"/>
                  <a:pt x="668" y="55"/>
                  <a:pt x="661" y="50"/>
                </a:cubicBezTo>
                <a:cubicBezTo>
                  <a:pt x="653" y="46"/>
                  <a:pt x="666" y="44"/>
                  <a:pt x="649" y="36"/>
                </a:cubicBezTo>
                <a:cubicBezTo>
                  <a:pt x="632" y="28"/>
                  <a:pt x="641" y="32"/>
                  <a:pt x="627" y="24"/>
                </a:cubicBezTo>
                <a:cubicBezTo>
                  <a:pt x="612" y="16"/>
                  <a:pt x="634" y="21"/>
                  <a:pt x="612" y="16"/>
                </a:cubicBezTo>
                <a:cubicBezTo>
                  <a:pt x="591" y="11"/>
                  <a:pt x="579" y="3"/>
                  <a:pt x="576" y="3"/>
                </a:cubicBezTo>
                <a:cubicBezTo>
                  <a:pt x="573" y="3"/>
                  <a:pt x="582" y="6"/>
                  <a:pt x="573" y="3"/>
                </a:cubicBezTo>
                <a:cubicBezTo>
                  <a:pt x="563" y="0"/>
                  <a:pt x="498" y="33"/>
                  <a:pt x="492" y="48"/>
                </a:cubicBezTo>
                <a:cubicBezTo>
                  <a:pt x="485" y="64"/>
                  <a:pt x="475" y="83"/>
                  <a:pt x="475" y="83"/>
                </a:cubicBezTo>
                <a:cubicBezTo>
                  <a:pt x="475" y="83"/>
                  <a:pt x="469" y="104"/>
                  <a:pt x="471" y="119"/>
                </a:cubicBezTo>
                <a:cubicBezTo>
                  <a:pt x="474" y="134"/>
                  <a:pt x="484" y="147"/>
                  <a:pt x="488" y="152"/>
                </a:cubicBezTo>
                <a:cubicBezTo>
                  <a:pt x="491" y="156"/>
                  <a:pt x="508" y="184"/>
                  <a:pt x="513" y="199"/>
                </a:cubicBezTo>
                <a:cubicBezTo>
                  <a:pt x="517" y="212"/>
                  <a:pt x="521" y="228"/>
                  <a:pt x="506" y="235"/>
                </a:cubicBezTo>
                <a:cubicBezTo>
                  <a:pt x="495" y="223"/>
                  <a:pt x="495" y="223"/>
                  <a:pt x="495" y="223"/>
                </a:cubicBezTo>
                <a:cubicBezTo>
                  <a:pt x="476" y="237"/>
                  <a:pt x="476" y="237"/>
                  <a:pt x="476" y="237"/>
                </a:cubicBezTo>
                <a:cubicBezTo>
                  <a:pt x="454" y="233"/>
                  <a:pt x="427" y="222"/>
                  <a:pt x="386" y="230"/>
                </a:cubicBezTo>
                <a:cubicBezTo>
                  <a:pt x="333" y="241"/>
                  <a:pt x="313" y="257"/>
                  <a:pt x="281" y="265"/>
                </a:cubicBezTo>
                <a:cubicBezTo>
                  <a:pt x="249" y="272"/>
                  <a:pt x="128" y="293"/>
                  <a:pt x="106" y="313"/>
                </a:cubicBezTo>
                <a:cubicBezTo>
                  <a:pt x="84" y="332"/>
                  <a:pt x="76" y="418"/>
                  <a:pt x="82" y="553"/>
                </a:cubicBezTo>
                <a:cubicBezTo>
                  <a:pt x="82" y="553"/>
                  <a:pt x="62" y="616"/>
                  <a:pt x="60" y="630"/>
                </a:cubicBezTo>
                <a:cubicBezTo>
                  <a:pt x="59" y="644"/>
                  <a:pt x="67" y="703"/>
                  <a:pt x="139" y="690"/>
                </a:cubicBezTo>
                <a:cubicBezTo>
                  <a:pt x="203" y="679"/>
                  <a:pt x="151" y="622"/>
                  <a:pt x="138" y="599"/>
                </a:cubicBezTo>
                <a:cubicBezTo>
                  <a:pt x="146" y="594"/>
                  <a:pt x="154" y="590"/>
                  <a:pt x="154" y="590"/>
                </a:cubicBezTo>
                <a:cubicBezTo>
                  <a:pt x="154" y="590"/>
                  <a:pt x="168" y="554"/>
                  <a:pt x="169" y="527"/>
                </a:cubicBezTo>
                <a:cubicBezTo>
                  <a:pt x="169" y="510"/>
                  <a:pt x="174" y="454"/>
                  <a:pt x="176" y="409"/>
                </a:cubicBezTo>
                <a:cubicBezTo>
                  <a:pt x="176" y="408"/>
                  <a:pt x="176" y="407"/>
                  <a:pt x="176" y="406"/>
                </a:cubicBezTo>
                <a:cubicBezTo>
                  <a:pt x="178" y="394"/>
                  <a:pt x="179" y="384"/>
                  <a:pt x="180" y="378"/>
                </a:cubicBezTo>
                <a:cubicBezTo>
                  <a:pt x="190" y="376"/>
                  <a:pt x="204" y="375"/>
                  <a:pt x="220" y="373"/>
                </a:cubicBezTo>
                <a:cubicBezTo>
                  <a:pt x="224" y="373"/>
                  <a:pt x="229" y="373"/>
                  <a:pt x="234" y="372"/>
                </a:cubicBezTo>
                <a:cubicBezTo>
                  <a:pt x="265" y="370"/>
                  <a:pt x="294" y="364"/>
                  <a:pt x="308" y="360"/>
                </a:cubicBezTo>
                <a:cubicBezTo>
                  <a:pt x="308" y="360"/>
                  <a:pt x="308" y="360"/>
                  <a:pt x="308" y="360"/>
                </a:cubicBezTo>
                <a:cubicBezTo>
                  <a:pt x="311" y="360"/>
                  <a:pt x="314" y="359"/>
                  <a:pt x="317" y="358"/>
                </a:cubicBezTo>
                <a:cubicBezTo>
                  <a:pt x="317" y="360"/>
                  <a:pt x="319" y="371"/>
                  <a:pt x="322" y="385"/>
                </a:cubicBezTo>
                <a:cubicBezTo>
                  <a:pt x="310" y="466"/>
                  <a:pt x="270" y="740"/>
                  <a:pt x="256" y="760"/>
                </a:cubicBezTo>
                <a:cubicBezTo>
                  <a:pt x="240" y="784"/>
                  <a:pt x="232" y="799"/>
                  <a:pt x="232" y="799"/>
                </a:cubicBezTo>
                <a:cubicBezTo>
                  <a:pt x="232" y="799"/>
                  <a:pt x="242" y="797"/>
                  <a:pt x="254" y="794"/>
                </a:cubicBezTo>
                <a:cubicBezTo>
                  <a:pt x="250" y="811"/>
                  <a:pt x="249" y="832"/>
                  <a:pt x="252" y="861"/>
                </a:cubicBezTo>
                <a:cubicBezTo>
                  <a:pt x="252" y="861"/>
                  <a:pt x="254" y="876"/>
                  <a:pt x="261" y="896"/>
                </a:cubicBezTo>
                <a:cubicBezTo>
                  <a:pt x="247" y="979"/>
                  <a:pt x="227" y="1177"/>
                  <a:pt x="200" y="1256"/>
                </a:cubicBezTo>
                <a:cubicBezTo>
                  <a:pt x="174" y="1282"/>
                  <a:pt x="141" y="1326"/>
                  <a:pt x="123" y="1406"/>
                </a:cubicBezTo>
                <a:cubicBezTo>
                  <a:pt x="123" y="1406"/>
                  <a:pt x="123" y="1406"/>
                  <a:pt x="123" y="1406"/>
                </a:cubicBezTo>
                <a:cubicBezTo>
                  <a:pt x="86" y="1483"/>
                  <a:pt x="47" y="1577"/>
                  <a:pt x="47" y="1578"/>
                </a:cubicBezTo>
                <a:cubicBezTo>
                  <a:pt x="25" y="1596"/>
                  <a:pt x="10" y="1604"/>
                  <a:pt x="5" y="1627"/>
                </a:cubicBezTo>
                <a:cubicBezTo>
                  <a:pt x="4" y="1630"/>
                  <a:pt x="4" y="1631"/>
                  <a:pt x="4" y="1633"/>
                </a:cubicBezTo>
                <a:cubicBezTo>
                  <a:pt x="0" y="1665"/>
                  <a:pt x="0" y="1665"/>
                  <a:pt x="0" y="1665"/>
                </a:cubicBezTo>
                <a:cubicBezTo>
                  <a:pt x="0" y="1665"/>
                  <a:pt x="44" y="1698"/>
                  <a:pt x="56" y="1688"/>
                </a:cubicBezTo>
                <a:cubicBezTo>
                  <a:pt x="64" y="1682"/>
                  <a:pt x="74" y="1683"/>
                  <a:pt x="85" y="1692"/>
                </a:cubicBezTo>
                <a:cubicBezTo>
                  <a:pt x="91" y="1698"/>
                  <a:pt x="97" y="1705"/>
                  <a:pt x="104" y="1714"/>
                </a:cubicBezTo>
                <a:cubicBezTo>
                  <a:pt x="105" y="1715"/>
                  <a:pt x="105" y="1716"/>
                  <a:pt x="106" y="1717"/>
                </a:cubicBezTo>
                <a:cubicBezTo>
                  <a:pt x="111" y="1724"/>
                  <a:pt x="116" y="1731"/>
                  <a:pt x="122" y="1741"/>
                </a:cubicBezTo>
                <a:cubicBezTo>
                  <a:pt x="122" y="1741"/>
                  <a:pt x="153" y="1781"/>
                  <a:pt x="193" y="1765"/>
                </a:cubicBezTo>
                <a:cubicBezTo>
                  <a:pt x="193" y="1765"/>
                  <a:pt x="208" y="1732"/>
                  <a:pt x="174" y="1703"/>
                </a:cubicBezTo>
                <a:cubicBezTo>
                  <a:pt x="147" y="1680"/>
                  <a:pt x="145" y="1650"/>
                  <a:pt x="148" y="1630"/>
                </a:cubicBezTo>
                <a:cubicBezTo>
                  <a:pt x="161" y="1636"/>
                  <a:pt x="161" y="1636"/>
                  <a:pt x="161" y="1636"/>
                </a:cubicBezTo>
                <a:cubicBezTo>
                  <a:pt x="161" y="1636"/>
                  <a:pt x="161" y="1636"/>
                  <a:pt x="170" y="1587"/>
                </a:cubicBezTo>
                <a:cubicBezTo>
                  <a:pt x="179" y="1539"/>
                  <a:pt x="301" y="1314"/>
                  <a:pt x="323" y="1294"/>
                </a:cubicBezTo>
                <a:cubicBezTo>
                  <a:pt x="336" y="1282"/>
                  <a:pt x="352" y="1230"/>
                  <a:pt x="365" y="1185"/>
                </a:cubicBezTo>
                <a:cubicBezTo>
                  <a:pt x="372" y="1176"/>
                  <a:pt x="379" y="1165"/>
                  <a:pt x="385" y="1152"/>
                </a:cubicBezTo>
                <a:cubicBezTo>
                  <a:pt x="404" y="1111"/>
                  <a:pt x="437" y="960"/>
                  <a:pt x="437" y="960"/>
                </a:cubicBezTo>
                <a:cubicBezTo>
                  <a:pt x="437" y="960"/>
                  <a:pt x="470" y="949"/>
                  <a:pt x="481" y="943"/>
                </a:cubicBezTo>
                <a:cubicBezTo>
                  <a:pt x="492" y="938"/>
                  <a:pt x="508" y="937"/>
                  <a:pt x="573" y="923"/>
                </a:cubicBezTo>
                <a:cubicBezTo>
                  <a:pt x="637" y="908"/>
                  <a:pt x="699" y="879"/>
                  <a:pt x="699" y="879"/>
                </a:cubicBezTo>
                <a:cubicBezTo>
                  <a:pt x="699" y="879"/>
                  <a:pt x="679" y="928"/>
                  <a:pt x="681" y="965"/>
                </a:cubicBezTo>
                <a:cubicBezTo>
                  <a:pt x="681" y="969"/>
                  <a:pt x="682" y="972"/>
                  <a:pt x="682" y="976"/>
                </a:cubicBezTo>
                <a:cubicBezTo>
                  <a:pt x="673" y="1023"/>
                  <a:pt x="663" y="1072"/>
                  <a:pt x="657" y="1085"/>
                </a:cubicBezTo>
                <a:cubicBezTo>
                  <a:pt x="645" y="1110"/>
                  <a:pt x="632" y="1141"/>
                  <a:pt x="632" y="1141"/>
                </a:cubicBezTo>
                <a:cubicBezTo>
                  <a:pt x="632" y="1141"/>
                  <a:pt x="639" y="1142"/>
                  <a:pt x="649" y="1143"/>
                </a:cubicBezTo>
                <a:cubicBezTo>
                  <a:pt x="633" y="1177"/>
                  <a:pt x="615" y="1211"/>
                  <a:pt x="618" y="1225"/>
                </a:cubicBezTo>
                <a:cubicBezTo>
                  <a:pt x="614" y="1247"/>
                  <a:pt x="614" y="1247"/>
                  <a:pt x="614" y="1247"/>
                </a:cubicBezTo>
                <a:cubicBezTo>
                  <a:pt x="670" y="1269"/>
                  <a:pt x="670" y="1269"/>
                  <a:pt x="670" y="1269"/>
                </a:cubicBezTo>
                <a:cubicBezTo>
                  <a:pt x="670" y="1269"/>
                  <a:pt x="694" y="1263"/>
                  <a:pt x="728" y="1274"/>
                </a:cubicBezTo>
                <a:cubicBezTo>
                  <a:pt x="728" y="1274"/>
                  <a:pt x="728" y="1274"/>
                  <a:pt x="728" y="1274"/>
                </a:cubicBezTo>
                <a:cubicBezTo>
                  <a:pt x="752" y="1285"/>
                  <a:pt x="777" y="1293"/>
                  <a:pt x="795" y="1285"/>
                </a:cubicBezTo>
                <a:cubicBezTo>
                  <a:pt x="825" y="1273"/>
                  <a:pt x="867" y="1244"/>
                  <a:pt x="867" y="1226"/>
                </a:cubicBezTo>
                <a:cubicBezTo>
                  <a:pt x="867" y="1208"/>
                  <a:pt x="855" y="1215"/>
                  <a:pt x="830" y="1219"/>
                </a:cubicBezTo>
                <a:cubicBezTo>
                  <a:pt x="806" y="1223"/>
                  <a:pt x="766" y="1195"/>
                  <a:pt x="753" y="1179"/>
                </a:cubicBezTo>
                <a:cubicBezTo>
                  <a:pt x="750" y="1176"/>
                  <a:pt x="748" y="1171"/>
                  <a:pt x="746" y="1165"/>
                </a:cubicBezTo>
                <a:cubicBezTo>
                  <a:pt x="753" y="1179"/>
                  <a:pt x="766" y="1180"/>
                  <a:pt x="766" y="1180"/>
                </a:cubicBezTo>
                <a:cubicBezTo>
                  <a:pt x="766" y="1180"/>
                  <a:pt x="817" y="952"/>
                  <a:pt x="840" y="864"/>
                </a:cubicBezTo>
                <a:cubicBezTo>
                  <a:pt x="840" y="864"/>
                  <a:pt x="840" y="864"/>
                  <a:pt x="840" y="864"/>
                </a:cubicBezTo>
                <a:cubicBezTo>
                  <a:pt x="856" y="847"/>
                  <a:pt x="886" y="780"/>
                  <a:pt x="831" y="762"/>
                </a:cubicBezTo>
                <a:cubicBezTo>
                  <a:pt x="777" y="744"/>
                  <a:pt x="577" y="746"/>
                  <a:pt x="521" y="760"/>
                </a:cubicBezTo>
                <a:cubicBezTo>
                  <a:pt x="514" y="762"/>
                  <a:pt x="510" y="761"/>
                  <a:pt x="507" y="757"/>
                </a:cubicBezTo>
                <a:cubicBezTo>
                  <a:pt x="508" y="757"/>
                  <a:pt x="508" y="757"/>
                  <a:pt x="508" y="757"/>
                </a:cubicBezTo>
                <a:cubicBezTo>
                  <a:pt x="508" y="758"/>
                  <a:pt x="508" y="758"/>
                  <a:pt x="508" y="758"/>
                </a:cubicBezTo>
                <a:cubicBezTo>
                  <a:pt x="536" y="738"/>
                  <a:pt x="536" y="738"/>
                  <a:pt x="536" y="738"/>
                </a:cubicBezTo>
                <a:cubicBezTo>
                  <a:pt x="536" y="738"/>
                  <a:pt x="543" y="691"/>
                  <a:pt x="560" y="658"/>
                </a:cubicBezTo>
                <a:cubicBezTo>
                  <a:pt x="576" y="625"/>
                  <a:pt x="599" y="520"/>
                  <a:pt x="607" y="511"/>
                </a:cubicBezTo>
                <a:cubicBezTo>
                  <a:pt x="607" y="511"/>
                  <a:pt x="607" y="511"/>
                  <a:pt x="607" y="511"/>
                </a:cubicBezTo>
                <a:cubicBezTo>
                  <a:pt x="611" y="506"/>
                  <a:pt x="615" y="500"/>
                  <a:pt x="620" y="491"/>
                </a:cubicBezTo>
                <a:cubicBezTo>
                  <a:pt x="634" y="465"/>
                  <a:pt x="643" y="449"/>
                  <a:pt x="643" y="449"/>
                </a:cubicBezTo>
                <a:cubicBezTo>
                  <a:pt x="643" y="449"/>
                  <a:pt x="695" y="520"/>
                  <a:pt x="715" y="529"/>
                </a:cubicBezTo>
                <a:cubicBezTo>
                  <a:pt x="734" y="537"/>
                  <a:pt x="767" y="599"/>
                  <a:pt x="784" y="596"/>
                </a:cubicBezTo>
                <a:cubicBezTo>
                  <a:pt x="795" y="594"/>
                  <a:pt x="812" y="585"/>
                  <a:pt x="836" y="566"/>
                </a:cubicBezTo>
                <a:cubicBezTo>
                  <a:pt x="836" y="566"/>
                  <a:pt x="836" y="566"/>
                  <a:pt x="836" y="566"/>
                </a:cubicBezTo>
                <a:cubicBezTo>
                  <a:pt x="872" y="554"/>
                  <a:pt x="1000" y="429"/>
                  <a:pt x="1013" y="425"/>
                </a:cubicBezTo>
                <a:cubicBezTo>
                  <a:pt x="1019" y="423"/>
                  <a:pt x="1010" y="412"/>
                  <a:pt x="999" y="402"/>
                </a:cubicBezTo>
                <a:cubicBezTo>
                  <a:pt x="1000" y="401"/>
                  <a:pt x="1000" y="401"/>
                  <a:pt x="1001" y="401"/>
                </a:cubicBezTo>
                <a:cubicBezTo>
                  <a:pt x="1016" y="396"/>
                  <a:pt x="1030" y="394"/>
                  <a:pt x="1042" y="374"/>
                </a:cubicBezTo>
                <a:cubicBezTo>
                  <a:pt x="1054" y="355"/>
                  <a:pt x="1077" y="306"/>
                  <a:pt x="1072" y="296"/>
                </a:cubicBezTo>
                <a:cubicBezTo>
                  <a:pt x="1067" y="287"/>
                  <a:pt x="1047" y="274"/>
                  <a:pt x="1033" y="2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en-US" sz="12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67" name="出自【趣你的PPT】(微信:qunideppt)：最优质的PPT资源库"/>
          <p:cNvSpPr/>
          <p:nvPr/>
        </p:nvSpPr>
        <p:spPr>
          <a:xfrm rot="5400000">
            <a:off x="725170" y="5178425"/>
            <a:ext cx="1265555" cy="1588770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C0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9" name="出自【趣你的PPT】(微信:qunideppt)：最优质的PPT资源库"/>
          <p:cNvSpPr/>
          <p:nvPr/>
        </p:nvSpPr>
        <p:spPr>
          <a:xfrm rot="5400000">
            <a:off x="2354580" y="4561205"/>
            <a:ext cx="1265555" cy="1819910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C0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03552" y="497079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rgbClr val="BD0A0D"/>
                </a:solidFill>
              </a:rPr>
              <a:t>实习生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398587" y="440817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 smtClean="0">
                <a:solidFill>
                  <a:srgbClr val="BD0A0D"/>
                </a:solidFill>
              </a:rPr>
              <a:t>审计助理</a:t>
            </a:r>
          </a:p>
        </p:txBody>
      </p:sp>
      <p:sp>
        <p:nvSpPr>
          <p:cNvPr id="4" name="出自【趣你的PPT】(微信:qunideppt)：最优质的PPT资源库"/>
          <p:cNvSpPr/>
          <p:nvPr/>
        </p:nvSpPr>
        <p:spPr>
          <a:xfrm rot="5400000">
            <a:off x="4050030" y="4213225"/>
            <a:ext cx="1265555" cy="1699895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C0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出自【趣你的PPT】(微信:qunideppt)：最优质的PPT资源库"/>
          <p:cNvSpPr/>
          <p:nvPr/>
        </p:nvSpPr>
        <p:spPr>
          <a:xfrm rot="5400000">
            <a:off x="5633720" y="3681730"/>
            <a:ext cx="1265555" cy="1765300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C0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出自【趣你的PPT】(微信:qunideppt)：最优质的PPT资源库"/>
          <p:cNvSpPr/>
          <p:nvPr/>
        </p:nvSpPr>
        <p:spPr>
          <a:xfrm rot="5400000">
            <a:off x="7249795" y="3270250"/>
            <a:ext cx="1265555" cy="1690370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C0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出自【趣你的PPT】(微信:qunideppt)：最优质的PPT资源库"/>
          <p:cNvSpPr/>
          <p:nvPr/>
        </p:nvSpPr>
        <p:spPr>
          <a:xfrm rot="5400000">
            <a:off x="8680450" y="2822575"/>
            <a:ext cx="1265555" cy="1560830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C0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出自【趣你的PPT】(微信:qunideppt)：最优质的PPT资源库"/>
          <p:cNvSpPr/>
          <p:nvPr/>
        </p:nvSpPr>
        <p:spPr>
          <a:xfrm rot="5400000">
            <a:off x="10066020" y="2426335"/>
            <a:ext cx="1265555" cy="1560830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C0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58800" y="393603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 smtClean="0">
                <a:solidFill>
                  <a:srgbClr val="BD0A0D"/>
                </a:solidFill>
              </a:rPr>
              <a:t>项目经理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398090" y="3309670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 smtClean="0">
                <a:solidFill>
                  <a:srgbClr val="BD0A0D"/>
                </a:solidFill>
              </a:rPr>
              <a:t>  高级项目经理</a:t>
            </a:r>
            <a:endParaRPr lang="en-US" altLang="zh-CN" b="1" dirty="0" smtClean="0">
              <a:solidFill>
                <a:srgbClr val="BD0A0D"/>
              </a:solidFill>
            </a:endParaRPr>
          </a:p>
          <a:p>
            <a:pPr algn="l"/>
            <a:r>
              <a:rPr lang="zh-CN" altLang="en-US" b="1" dirty="0" smtClean="0">
                <a:solidFill>
                  <a:srgbClr val="BD0A0D"/>
                </a:solidFill>
              </a:rPr>
              <a:t>（注册会计师）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910689" y="297054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 smtClean="0">
                <a:solidFill>
                  <a:srgbClr val="BD0A0D"/>
                </a:solidFill>
              </a:rPr>
              <a:t>部门管理人员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997431" y="252285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 smtClean="0">
                <a:solidFill>
                  <a:srgbClr val="BD0A0D"/>
                </a:solidFill>
              </a:rPr>
              <a:t>副总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986979" y="212726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 smtClean="0">
                <a:solidFill>
                  <a:srgbClr val="BD0A0D"/>
                </a:solidFill>
              </a:rPr>
              <a:t>合伙人（股东）</a:t>
            </a:r>
          </a:p>
        </p:txBody>
      </p:sp>
    </p:spTree>
  </p:cSld>
  <p:clrMapOvr>
    <a:masterClrMapping/>
  </p:clrMapOvr>
  <p:transition advClick="0" advTm="31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3880" y="332105"/>
            <a:ext cx="445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smtClean="0">
                <a:solidFill>
                  <a:srgbClr val="BD0A0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人才培养发展途径（工程造价）</a:t>
            </a:r>
          </a:p>
        </p:txBody>
      </p:sp>
      <p:sp>
        <p:nvSpPr>
          <p:cNvPr id="147" name="AutoShape 130"/>
          <p:cNvSpPr/>
          <p:nvPr/>
        </p:nvSpPr>
        <p:spPr bwMode="auto">
          <a:xfrm>
            <a:off x="5847271" y="2863888"/>
            <a:ext cx="498081" cy="495886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6" name="出自【趣你的PPT】(微信:qunideppt)：最优质的PPT资源库"/>
          <p:cNvSpPr/>
          <p:nvPr/>
        </p:nvSpPr>
        <p:spPr bwMode="auto">
          <a:xfrm>
            <a:off x="2294786" y="1441222"/>
            <a:ext cx="1588770" cy="2428875"/>
          </a:xfrm>
          <a:custGeom>
            <a:avLst/>
            <a:gdLst>
              <a:gd name="T0" fmla="*/ 966 w 1077"/>
              <a:gd name="T1" fmla="*/ 315 h 1781"/>
              <a:gd name="T2" fmla="*/ 793 w 1077"/>
              <a:gd name="T3" fmla="*/ 486 h 1781"/>
              <a:gd name="T4" fmla="*/ 650 w 1077"/>
              <a:gd name="T5" fmla="*/ 297 h 1781"/>
              <a:gd name="T6" fmla="*/ 625 w 1077"/>
              <a:gd name="T7" fmla="*/ 266 h 1781"/>
              <a:gd name="T8" fmla="*/ 632 w 1077"/>
              <a:gd name="T9" fmla="*/ 236 h 1781"/>
              <a:gd name="T10" fmla="*/ 682 w 1077"/>
              <a:gd name="T11" fmla="*/ 187 h 1781"/>
              <a:gd name="T12" fmla="*/ 698 w 1077"/>
              <a:gd name="T13" fmla="*/ 150 h 1781"/>
              <a:gd name="T14" fmla="*/ 665 w 1077"/>
              <a:gd name="T15" fmla="*/ 82 h 1781"/>
              <a:gd name="T16" fmla="*/ 661 w 1077"/>
              <a:gd name="T17" fmla="*/ 50 h 1781"/>
              <a:gd name="T18" fmla="*/ 627 w 1077"/>
              <a:gd name="T19" fmla="*/ 24 h 1781"/>
              <a:gd name="T20" fmla="*/ 576 w 1077"/>
              <a:gd name="T21" fmla="*/ 3 h 1781"/>
              <a:gd name="T22" fmla="*/ 492 w 1077"/>
              <a:gd name="T23" fmla="*/ 48 h 1781"/>
              <a:gd name="T24" fmla="*/ 471 w 1077"/>
              <a:gd name="T25" fmla="*/ 119 h 1781"/>
              <a:gd name="T26" fmla="*/ 513 w 1077"/>
              <a:gd name="T27" fmla="*/ 199 h 1781"/>
              <a:gd name="T28" fmla="*/ 495 w 1077"/>
              <a:gd name="T29" fmla="*/ 223 h 1781"/>
              <a:gd name="T30" fmla="*/ 386 w 1077"/>
              <a:gd name="T31" fmla="*/ 230 h 1781"/>
              <a:gd name="T32" fmla="*/ 106 w 1077"/>
              <a:gd name="T33" fmla="*/ 313 h 1781"/>
              <a:gd name="T34" fmla="*/ 60 w 1077"/>
              <a:gd name="T35" fmla="*/ 630 h 1781"/>
              <a:gd name="T36" fmla="*/ 138 w 1077"/>
              <a:gd name="T37" fmla="*/ 599 h 1781"/>
              <a:gd name="T38" fmla="*/ 169 w 1077"/>
              <a:gd name="T39" fmla="*/ 527 h 1781"/>
              <a:gd name="T40" fmla="*/ 176 w 1077"/>
              <a:gd name="T41" fmla="*/ 406 h 1781"/>
              <a:gd name="T42" fmla="*/ 220 w 1077"/>
              <a:gd name="T43" fmla="*/ 373 h 1781"/>
              <a:gd name="T44" fmla="*/ 308 w 1077"/>
              <a:gd name="T45" fmla="*/ 360 h 1781"/>
              <a:gd name="T46" fmla="*/ 317 w 1077"/>
              <a:gd name="T47" fmla="*/ 358 h 1781"/>
              <a:gd name="T48" fmla="*/ 256 w 1077"/>
              <a:gd name="T49" fmla="*/ 760 h 1781"/>
              <a:gd name="T50" fmla="*/ 254 w 1077"/>
              <a:gd name="T51" fmla="*/ 794 h 1781"/>
              <a:gd name="T52" fmla="*/ 261 w 1077"/>
              <a:gd name="T53" fmla="*/ 896 h 1781"/>
              <a:gd name="T54" fmla="*/ 123 w 1077"/>
              <a:gd name="T55" fmla="*/ 1406 h 1781"/>
              <a:gd name="T56" fmla="*/ 47 w 1077"/>
              <a:gd name="T57" fmla="*/ 1578 h 1781"/>
              <a:gd name="T58" fmla="*/ 4 w 1077"/>
              <a:gd name="T59" fmla="*/ 1633 h 1781"/>
              <a:gd name="T60" fmla="*/ 56 w 1077"/>
              <a:gd name="T61" fmla="*/ 1688 h 1781"/>
              <a:gd name="T62" fmla="*/ 104 w 1077"/>
              <a:gd name="T63" fmla="*/ 1714 h 1781"/>
              <a:gd name="T64" fmla="*/ 122 w 1077"/>
              <a:gd name="T65" fmla="*/ 1741 h 1781"/>
              <a:gd name="T66" fmla="*/ 174 w 1077"/>
              <a:gd name="T67" fmla="*/ 1703 h 1781"/>
              <a:gd name="T68" fmla="*/ 161 w 1077"/>
              <a:gd name="T69" fmla="*/ 1636 h 1781"/>
              <a:gd name="T70" fmla="*/ 323 w 1077"/>
              <a:gd name="T71" fmla="*/ 1294 h 1781"/>
              <a:gd name="T72" fmla="*/ 385 w 1077"/>
              <a:gd name="T73" fmla="*/ 1152 h 1781"/>
              <a:gd name="T74" fmla="*/ 481 w 1077"/>
              <a:gd name="T75" fmla="*/ 943 h 1781"/>
              <a:gd name="T76" fmla="*/ 699 w 1077"/>
              <a:gd name="T77" fmla="*/ 879 h 1781"/>
              <a:gd name="T78" fmla="*/ 682 w 1077"/>
              <a:gd name="T79" fmla="*/ 976 h 1781"/>
              <a:gd name="T80" fmla="*/ 632 w 1077"/>
              <a:gd name="T81" fmla="*/ 1141 h 1781"/>
              <a:gd name="T82" fmla="*/ 618 w 1077"/>
              <a:gd name="T83" fmla="*/ 1225 h 1781"/>
              <a:gd name="T84" fmla="*/ 670 w 1077"/>
              <a:gd name="T85" fmla="*/ 1269 h 1781"/>
              <a:gd name="T86" fmla="*/ 728 w 1077"/>
              <a:gd name="T87" fmla="*/ 1274 h 1781"/>
              <a:gd name="T88" fmla="*/ 867 w 1077"/>
              <a:gd name="T89" fmla="*/ 1226 h 1781"/>
              <a:gd name="T90" fmla="*/ 753 w 1077"/>
              <a:gd name="T91" fmla="*/ 1179 h 1781"/>
              <a:gd name="T92" fmla="*/ 766 w 1077"/>
              <a:gd name="T93" fmla="*/ 1180 h 1781"/>
              <a:gd name="T94" fmla="*/ 840 w 1077"/>
              <a:gd name="T95" fmla="*/ 864 h 1781"/>
              <a:gd name="T96" fmla="*/ 521 w 1077"/>
              <a:gd name="T97" fmla="*/ 760 h 1781"/>
              <a:gd name="T98" fmla="*/ 508 w 1077"/>
              <a:gd name="T99" fmla="*/ 757 h 1781"/>
              <a:gd name="T100" fmla="*/ 536 w 1077"/>
              <a:gd name="T101" fmla="*/ 738 h 1781"/>
              <a:gd name="T102" fmla="*/ 607 w 1077"/>
              <a:gd name="T103" fmla="*/ 511 h 1781"/>
              <a:gd name="T104" fmla="*/ 620 w 1077"/>
              <a:gd name="T105" fmla="*/ 491 h 1781"/>
              <a:gd name="T106" fmla="*/ 715 w 1077"/>
              <a:gd name="T107" fmla="*/ 529 h 1781"/>
              <a:gd name="T108" fmla="*/ 836 w 1077"/>
              <a:gd name="T109" fmla="*/ 566 h 1781"/>
              <a:gd name="T110" fmla="*/ 1013 w 1077"/>
              <a:gd name="T111" fmla="*/ 425 h 1781"/>
              <a:gd name="T112" fmla="*/ 1001 w 1077"/>
              <a:gd name="T113" fmla="*/ 401 h 1781"/>
              <a:gd name="T114" fmla="*/ 1072 w 1077"/>
              <a:gd name="T115" fmla="*/ 296 h 1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77" h="1781">
                <a:moveTo>
                  <a:pt x="1033" y="280"/>
                </a:moveTo>
                <a:cubicBezTo>
                  <a:pt x="1018" y="287"/>
                  <a:pt x="970" y="303"/>
                  <a:pt x="966" y="315"/>
                </a:cubicBezTo>
                <a:cubicBezTo>
                  <a:pt x="962" y="326"/>
                  <a:pt x="967" y="350"/>
                  <a:pt x="951" y="359"/>
                </a:cubicBezTo>
                <a:cubicBezTo>
                  <a:pt x="936" y="368"/>
                  <a:pt x="803" y="466"/>
                  <a:pt x="793" y="486"/>
                </a:cubicBezTo>
                <a:cubicBezTo>
                  <a:pt x="793" y="486"/>
                  <a:pt x="745" y="390"/>
                  <a:pt x="717" y="375"/>
                </a:cubicBezTo>
                <a:cubicBezTo>
                  <a:pt x="717" y="375"/>
                  <a:pt x="708" y="301"/>
                  <a:pt x="650" y="297"/>
                </a:cubicBezTo>
                <a:cubicBezTo>
                  <a:pt x="629" y="296"/>
                  <a:pt x="617" y="294"/>
                  <a:pt x="609" y="291"/>
                </a:cubicBezTo>
                <a:cubicBezTo>
                  <a:pt x="625" y="266"/>
                  <a:pt x="625" y="266"/>
                  <a:pt x="625" y="266"/>
                </a:cubicBezTo>
                <a:cubicBezTo>
                  <a:pt x="609" y="266"/>
                  <a:pt x="609" y="266"/>
                  <a:pt x="609" y="266"/>
                </a:cubicBezTo>
                <a:cubicBezTo>
                  <a:pt x="617" y="253"/>
                  <a:pt x="628" y="236"/>
                  <a:pt x="632" y="236"/>
                </a:cubicBezTo>
                <a:cubicBezTo>
                  <a:pt x="637" y="235"/>
                  <a:pt x="674" y="230"/>
                  <a:pt x="679" y="228"/>
                </a:cubicBezTo>
                <a:cubicBezTo>
                  <a:pt x="683" y="225"/>
                  <a:pt x="687" y="201"/>
                  <a:pt x="682" y="187"/>
                </a:cubicBezTo>
                <a:cubicBezTo>
                  <a:pt x="677" y="173"/>
                  <a:pt x="687" y="159"/>
                  <a:pt x="687" y="159"/>
                </a:cubicBezTo>
                <a:cubicBezTo>
                  <a:pt x="698" y="150"/>
                  <a:pt x="698" y="150"/>
                  <a:pt x="698" y="150"/>
                </a:cubicBezTo>
                <a:cubicBezTo>
                  <a:pt x="698" y="150"/>
                  <a:pt x="684" y="128"/>
                  <a:pt x="676" y="117"/>
                </a:cubicBezTo>
                <a:cubicBezTo>
                  <a:pt x="667" y="106"/>
                  <a:pt x="669" y="92"/>
                  <a:pt x="665" y="82"/>
                </a:cubicBezTo>
                <a:cubicBezTo>
                  <a:pt x="661" y="72"/>
                  <a:pt x="672" y="65"/>
                  <a:pt x="672" y="65"/>
                </a:cubicBezTo>
                <a:cubicBezTo>
                  <a:pt x="672" y="65"/>
                  <a:pt x="668" y="55"/>
                  <a:pt x="661" y="50"/>
                </a:cubicBezTo>
                <a:cubicBezTo>
                  <a:pt x="653" y="46"/>
                  <a:pt x="666" y="44"/>
                  <a:pt x="649" y="36"/>
                </a:cubicBezTo>
                <a:cubicBezTo>
                  <a:pt x="632" y="28"/>
                  <a:pt x="641" y="32"/>
                  <a:pt x="627" y="24"/>
                </a:cubicBezTo>
                <a:cubicBezTo>
                  <a:pt x="612" y="16"/>
                  <a:pt x="634" y="21"/>
                  <a:pt x="612" y="16"/>
                </a:cubicBezTo>
                <a:cubicBezTo>
                  <a:pt x="591" y="11"/>
                  <a:pt x="579" y="3"/>
                  <a:pt x="576" y="3"/>
                </a:cubicBezTo>
                <a:cubicBezTo>
                  <a:pt x="573" y="3"/>
                  <a:pt x="582" y="6"/>
                  <a:pt x="573" y="3"/>
                </a:cubicBezTo>
                <a:cubicBezTo>
                  <a:pt x="563" y="0"/>
                  <a:pt x="498" y="33"/>
                  <a:pt x="492" y="48"/>
                </a:cubicBezTo>
                <a:cubicBezTo>
                  <a:pt x="485" y="64"/>
                  <a:pt x="475" y="83"/>
                  <a:pt x="475" y="83"/>
                </a:cubicBezTo>
                <a:cubicBezTo>
                  <a:pt x="475" y="83"/>
                  <a:pt x="469" y="104"/>
                  <a:pt x="471" y="119"/>
                </a:cubicBezTo>
                <a:cubicBezTo>
                  <a:pt x="474" y="134"/>
                  <a:pt x="484" y="147"/>
                  <a:pt x="488" y="152"/>
                </a:cubicBezTo>
                <a:cubicBezTo>
                  <a:pt x="491" y="156"/>
                  <a:pt x="508" y="184"/>
                  <a:pt x="513" y="199"/>
                </a:cubicBezTo>
                <a:cubicBezTo>
                  <a:pt x="517" y="212"/>
                  <a:pt x="521" y="228"/>
                  <a:pt x="506" y="235"/>
                </a:cubicBezTo>
                <a:cubicBezTo>
                  <a:pt x="495" y="223"/>
                  <a:pt x="495" y="223"/>
                  <a:pt x="495" y="223"/>
                </a:cubicBezTo>
                <a:cubicBezTo>
                  <a:pt x="476" y="237"/>
                  <a:pt x="476" y="237"/>
                  <a:pt x="476" y="237"/>
                </a:cubicBezTo>
                <a:cubicBezTo>
                  <a:pt x="454" y="233"/>
                  <a:pt x="427" y="222"/>
                  <a:pt x="386" y="230"/>
                </a:cubicBezTo>
                <a:cubicBezTo>
                  <a:pt x="333" y="241"/>
                  <a:pt x="313" y="257"/>
                  <a:pt x="281" y="265"/>
                </a:cubicBezTo>
                <a:cubicBezTo>
                  <a:pt x="249" y="272"/>
                  <a:pt x="128" y="293"/>
                  <a:pt x="106" y="313"/>
                </a:cubicBezTo>
                <a:cubicBezTo>
                  <a:pt x="84" y="332"/>
                  <a:pt x="76" y="418"/>
                  <a:pt x="82" y="553"/>
                </a:cubicBezTo>
                <a:cubicBezTo>
                  <a:pt x="82" y="553"/>
                  <a:pt x="62" y="616"/>
                  <a:pt x="60" y="630"/>
                </a:cubicBezTo>
                <a:cubicBezTo>
                  <a:pt x="59" y="644"/>
                  <a:pt x="67" y="703"/>
                  <a:pt x="139" y="690"/>
                </a:cubicBezTo>
                <a:cubicBezTo>
                  <a:pt x="203" y="679"/>
                  <a:pt x="151" y="622"/>
                  <a:pt x="138" y="599"/>
                </a:cubicBezTo>
                <a:cubicBezTo>
                  <a:pt x="146" y="594"/>
                  <a:pt x="154" y="590"/>
                  <a:pt x="154" y="590"/>
                </a:cubicBezTo>
                <a:cubicBezTo>
                  <a:pt x="154" y="590"/>
                  <a:pt x="168" y="554"/>
                  <a:pt x="169" y="527"/>
                </a:cubicBezTo>
                <a:cubicBezTo>
                  <a:pt x="169" y="510"/>
                  <a:pt x="174" y="454"/>
                  <a:pt x="176" y="409"/>
                </a:cubicBezTo>
                <a:cubicBezTo>
                  <a:pt x="176" y="408"/>
                  <a:pt x="176" y="407"/>
                  <a:pt x="176" y="406"/>
                </a:cubicBezTo>
                <a:cubicBezTo>
                  <a:pt x="178" y="394"/>
                  <a:pt x="179" y="384"/>
                  <a:pt x="180" y="378"/>
                </a:cubicBezTo>
                <a:cubicBezTo>
                  <a:pt x="190" y="376"/>
                  <a:pt x="204" y="375"/>
                  <a:pt x="220" y="373"/>
                </a:cubicBezTo>
                <a:cubicBezTo>
                  <a:pt x="224" y="373"/>
                  <a:pt x="229" y="373"/>
                  <a:pt x="234" y="372"/>
                </a:cubicBezTo>
                <a:cubicBezTo>
                  <a:pt x="265" y="370"/>
                  <a:pt x="294" y="364"/>
                  <a:pt x="308" y="360"/>
                </a:cubicBezTo>
                <a:cubicBezTo>
                  <a:pt x="308" y="360"/>
                  <a:pt x="308" y="360"/>
                  <a:pt x="308" y="360"/>
                </a:cubicBezTo>
                <a:cubicBezTo>
                  <a:pt x="311" y="360"/>
                  <a:pt x="314" y="359"/>
                  <a:pt x="317" y="358"/>
                </a:cubicBezTo>
                <a:cubicBezTo>
                  <a:pt x="317" y="360"/>
                  <a:pt x="319" y="371"/>
                  <a:pt x="322" y="385"/>
                </a:cubicBezTo>
                <a:cubicBezTo>
                  <a:pt x="310" y="466"/>
                  <a:pt x="270" y="740"/>
                  <a:pt x="256" y="760"/>
                </a:cubicBezTo>
                <a:cubicBezTo>
                  <a:pt x="240" y="784"/>
                  <a:pt x="232" y="799"/>
                  <a:pt x="232" y="799"/>
                </a:cubicBezTo>
                <a:cubicBezTo>
                  <a:pt x="232" y="799"/>
                  <a:pt x="242" y="797"/>
                  <a:pt x="254" y="794"/>
                </a:cubicBezTo>
                <a:cubicBezTo>
                  <a:pt x="250" y="811"/>
                  <a:pt x="249" y="832"/>
                  <a:pt x="252" y="861"/>
                </a:cubicBezTo>
                <a:cubicBezTo>
                  <a:pt x="252" y="861"/>
                  <a:pt x="254" y="876"/>
                  <a:pt x="261" y="896"/>
                </a:cubicBezTo>
                <a:cubicBezTo>
                  <a:pt x="247" y="979"/>
                  <a:pt x="227" y="1177"/>
                  <a:pt x="200" y="1256"/>
                </a:cubicBezTo>
                <a:cubicBezTo>
                  <a:pt x="174" y="1282"/>
                  <a:pt x="141" y="1326"/>
                  <a:pt x="123" y="1406"/>
                </a:cubicBezTo>
                <a:cubicBezTo>
                  <a:pt x="123" y="1406"/>
                  <a:pt x="123" y="1406"/>
                  <a:pt x="123" y="1406"/>
                </a:cubicBezTo>
                <a:cubicBezTo>
                  <a:pt x="86" y="1483"/>
                  <a:pt x="47" y="1577"/>
                  <a:pt x="47" y="1578"/>
                </a:cubicBezTo>
                <a:cubicBezTo>
                  <a:pt x="25" y="1596"/>
                  <a:pt x="10" y="1604"/>
                  <a:pt x="5" y="1627"/>
                </a:cubicBezTo>
                <a:cubicBezTo>
                  <a:pt x="4" y="1630"/>
                  <a:pt x="4" y="1631"/>
                  <a:pt x="4" y="1633"/>
                </a:cubicBezTo>
                <a:cubicBezTo>
                  <a:pt x="0" y="1665"/>
                  <a:pt x="0" y="1665"/>
                  <a:pt x="0" y="1665"/>
                </a:cubicBezTo>
                <a:cubicBezTo>
                  <a:pt x="0" y="1665"/>
                  <a:pt x="44" y="1698"/>
                  <a:pt x="56" y="1688"/>
                </a:cubicBezTo>
                <a:cubicBezTo>
                  <a:pt x="64" y="1682"/>
                  <a:pt x="74" y="1683"/>
                  <a:pt x="85" y="1692"/>
                </a:cubicBezTo>
                <a:cubicBezTo>
                  <a:pt x="91" y="1698"/>
                  <a:pt x="97" y="1705"/>
                  <a:pt x="104" y="1714"/>
                </a:cubicBezTo>
                <a:cubicBezTo>
                  <a:pt x="105" y="1715"/>
                  <a:pt x="105" y="1716"/>
                  <a:pt x="106" y="1717"/>
                </a:cubicBezTo>
                <a:cubicBezTo>
                  <a:pt x="111" y="1724"/>
                  <a:pt x="116" y="1731"/>
                  <a:pt x="122" y="1741"/>
                </a:cubicBezTo>
                <a:cubicBezTo>
                  <a:pt x="122" y="1741"/>
                  <a:pt x="153" y="1781"/>
                  <a:pt x="193" y="1765"/>
                </a:cubicBezTo>
                <a:cubicBezTo>
                  <a:pt x="193" y="1765"/>
                  <a:pt x="208" y="1732"/>
                  <a:pt x="174" y="1703"/>
                </a:cubicBezTo>
                <a:cubicBezTo>
                  <a:pt x="147" y="1680"/>
                  <a:pt x="145" y="1650"/>
                  <a:pt x="148" y="1630"/>
                </a:cubicBezTo>
                <a:cubicBezTo>
                  <a:pt x="161" y="1636"/>
                  <a:pt x="161" y="1636"/>
                  <a:pt x="161" y="1636"/>
                </a:cubicBezTo>
                <a:cubicBezTo>
                  <a:pt x="161" y="1636"/>
                  <a:pt x="161" y="1636"/>
                  <a:pt x="170" y="1587"/>
                </a:cubicBezTo>
                <a:cubicBezTo>
                  <a:pt x="179" y="1539"/>
                  <a:pt x="301" y="1314"/>
                  <a:pt x="323" y="1294"/>
                </a:cubicBezTo>
                <a:cubicBezTo>
                  <a:pt x="336" y="1282"/>
                  <a:pt x="352" y="1230"/>
                  <a:pt x="365" y="1185"/>
                </a:cubicBezTo>
                <a:cubicBezTo>
                  <a:pt x="372" y="1176"/>
                  <a:pt x="379" y="1165"/>
                  <a:pt x="385" y="1152"/>
                </a:cubicBezTo>
                <a:cubicBezTo>
                  <a:pt x="404" y="1111"/>
                  <a:pt x="437" y="960"/>
                  <a:pt x="437" y="960"/>
                </a:cubicBezTo>
                <a:cubicBezTo>
                  <a:pt x="437" y="960"/>
                  <a:pt x="470" y="949"/>
                  <a:pt x="481" y="943"/>
                </a:cubicBezTo>
                <a:cubicBezTo>
                  <a:pt x="492" y="938"/>
                  <a:pt x="508" y="937"/>
                  <a:pt x="573" y="923"/>
                </a:cubicBezTo>
                <a:cubicBezTo>
                  <a:pt x="637" y="908"/>
                  <a:pt x="699" y="879"/>
                  <a:pt x="699" y="879"/>
                </a:cubicBezTo>
                <a:cubicBezTo>
                  <a:pt x="699" y="879"/>
                  <a:pt x="679" y="928"/>
                  <a:pt x="681" y="965"/>
                </a:cubicBezTo>
                <a:cubicBezTo>
                  <a:pt x="681" y="969"/>
                  <a:pt x="682" y="972"/>
                  <a:pt x="682" y="976"/>
                </a:cubicBezTo>
                <a:cubicBezTo>
                  <a:pt x="673" y="1023"/>
                  <a:pt x="663" y="1072"/>
                  <a:pt x="657" y="1085"/>
                </a:cubicBezTo>
                <a:cubicBezTo>
                  <a:pt x="645" y="1110"/>
                  <a:pt x="632" y="1141"/>
                  <a:pt x="632" y="1141"/>
                </a:cubicBezTo>
                <a:cubicBezTo>
                  <a:pt x="632" y="1141"/>
                  <a:pt x="639" y="1142"/>
                  <a:pt x="649" y="1143"/>
                </a:cubicBezTo>
                <a:cubicBezTo>
                  <a:pt x="633" y="1177"/>
                  <a:pt x="615" y="1211"/>
                  <a:pt x="618" y="1225"/>
                </a:cubicBezTo>
                <a:cubicBezTo>
                  <a:pt x="614" y="1247"/>
                  <a:pt x="614" y="1247"/>
                  <a:pt x="614" y="1247"/>
                </a:cubicBezTo>
                <a:cubicBezTo>
                  <a:pt x="670" y="1269"/>
                  <a:pt x="670" y="1269"/>
                  <a:pt x="670" y="1269"/>
                </a:cubicBezTo>
                <a:cubicBezTo>
                  <a:pt x="670" y="1269"/>
                  <a:pt x="694" y="1263"/>
                  <a:pt x="728" y="1274"/>
                </a:cubicBezTo>
                <a:cubicBezTo>
                  <a:pt x="728" y="1274"/>
                  <a:pt x="728" y="1274"/>
                  <a:pt x="728" y="1274"/>
                </a:cubicBezTo>
                <a:cubicBezTo>
                  <a:pt x="752" y="1285"/>
                  <a:pt x="777" y="1293"/>
                  <a:pt x="795" y="1285"/>
                </a:cubicBezTo>
                <a:cubicBezTo>
                  <a:pt x="825" y="1273"/>
                  <a:pt x="867" y="1244"/>
                  <a:pt x="867" y="1226"/>
                </a:cubicBezTo>
                <a:cubicBezTo>
                  <a:pt x="867" y="1208"/>
                  <a:pt x="855" y="1215"/>
                  <a:pt x="830" y="1219"/>
                </a:cubicBezTo>
                <a:cubicBezTo>
                  <a:pt x="806" y="1223"/>
                  <a:pt x="766" y="1195"/>
                  <a:pt x="753" y="1179"/>
                </a:cubicBezTo>
                <a:cubicBezTo>
                  <a:pt x="750" y="1176"/>
                  <a:pt x="748" y="1171"/>
                  <a:pt x="746" y="1165"/>
                </a:cubicBezTo>
                <a:cubicBezTo>
                  <a:pt x="753" y="1179"/>
                  <a:pt x="766" y="1180"/>
                  <a:pt x="766" y="1180"/>
                </a:cubicBezTo>
                <a:cubicBezTo>
                  <a:pt x="766" y="1180"/>
                  <a:pt x="817" y="952"/>
                  <a:pt x="840" y="864"/>
                </a:cubicBezTo>
                <a:cubicBezTo>
                  <a:pt x="840" y="864"/>
                  <a:pt x="840" y="864"/>
                  <a:pt x="840" y="864"/>
                </a:cubicBezTo>
                <a:cubicBezTo>
                  <a:pt x="856" y="847"/>
                  <a:pt x="886" y="780"/>
                  <a:pt x="831" y="762"/>
                </a:cubicBezTo>
                <a:cubicBezTo>
                  <a:pt x="777" y="744"/>
                  <a:pt x="577" y="746"/>
                  <a:pt x="521" y="760"/>
                </a:cubicBezTo>
                <a:cubicBezTo>
                  <a:pt x="514" y="762"/>
                  <a:pt x="510" y="761"/>
                  <a:pt x="507" y="757"/>
                </a:cubicBezTo>
                <a:cubicBezTo>
                  <a:pt x="508" y="757"/>
                  <a:pt x="508" y="757"/>
                  <a:pt x="508" y="757"/>
                </a:cubicBezTo>
                <a:cubicBezTo>
                  <a:pt x="508" y="758"/>
                  <a:pt x="508" y="758"/>
                  <a:pt x="508" y="758"/>
                </a:cubicBezTo>
                <a:cubicBezTo>
                  <a:pt x="536" y="738"/>
                  <a:pt x="536" y="738"/>
                  <a:pt x="536" y="738"/>
                </a:cubicBezTo>
                <a:cubicBezTo>
                  <a:pt x="536" y="738"/>
                  <a:pt x="543" y="691"/>
                  <a:pt x="560" y="658"/>
                </a:cubicBezTo>
                <a:cubicBezTo>
                  <a:pt x="576" y="625"/>
                  <a:pt x="599" y="520"/>
                  <a:pt x="607" y="511"/>
                </a:cubicBezTo>
                <a:cubicBezTo>
                  <a:pt x="607" y="511"/>
                  <a:pt x="607" y="511"/>
                  <a:pt x="607" y="511"/>
                </a:cubicBezTo>
                <a:cubicBezTo>
                  <a:pt x="611" y="506"/>
                  <a:pt x="615" y="500"/>
                  <a:pt x="620" y="491"/>
                </a:cubicBezTo>
                <a:cubicBezTo>
                  <a:pt x="634" y="465"/>
                  <a:pt x="643" y="449"/>
                  <a:pt x="643" y="449"/>
                </a:cubicBezTo>
                <a:cubicBezTo>
                  <a:pt x="643" y="449"/>
                  <a:pt x="695" y="520"/>
                  <a:pt x="715" y="529"/>
                </a:cubicBezTo>
                <a:cubicBezTo>
                  <a:pt x="734" y="537"/>
                  <a:pt x="767" y="599"/>
                  <a:pt x="784" y="596"/>
                </a:cubicBezTo>
                <a:cubicBezTo>
                  <a:pt x="795" y="594"/>
                  <a:pt x="812" y="585"/>
                  <a:pt x="836" y="566"/>
                </a:cubicBezTo>
                <a:cubicBezTo>
                  <a:pt x="836" y="566"/>
                  <a:pt x="836" y="566"/>
                  <a:pt x="836" y="566"/>
                </a:cubicBezTo>
                <a:cubicBezTo>
                  <a:pt x="872" y="554"/>
                  <a:pt x="1000" y="429"/>
                  <a:pt x="1013" y="425"/>
                </a:cubicBezTo>
                <a:cubicBezTo>
                  <a:pt x="1019" y="423"/>
                  <a:pt x="1010" y="412"/>
                  <a:pt x="999" y="402"/>
                </a:cubicBezTo>
                <a:cubicBezTo>
                  <a:pt x="1000" y="401"/>
                  <a:pt x="1000" y="401"/>
                  <a:pt x="1001" y="401"/>
                </a:cubicBezTo>
                <a:cubicBezTo>
                  <a:pt x="1016" y="396"/>
                  <a:pt x="1030" y="394"/>
                  <a:pt x="1042" y="374"/>
                </a:cubicBezTo>
                <a:cubicBezTo>
                  <a:pt x="1054" y="355"/>
                  <a:pt x="1077" y="306"/>
                  <a:pt x="1072" y="296"/>
                </a:cubicBezTo>
                <a:cubicBezTo>
                  <a:pt x="1067" y="287"/>
                  <a:pt x="1047" y="274"/>
                  <a:pt x="1033" y="28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r>
              <a:rPr lang="en-US" sz="12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67" name="出自【趣你的PPT】(微信:qunideppt)：最优质的PPT资源库"/>
          <p:cNvSpPr/>
          <p:nvPr/>
        </p:nvSpPr>
        <p:spPr>
          <a:xfrm rot="5400000">
            <a:off x="1243785" y="4728050"/>
            <a:ext cx="1265555" cy="1588770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C0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9" name="出自【趣你的PPT】(微信:qunideppt)：最优质的PPT资源库"/>
          <p:cNvSpPr/>
          <p:nvPr/>
        </p:nvSpPr>
        <p:spPr>
          <a:xfrm rot="5400000">
            <a:off x="2955082" y="4124478"/>
            <a:ext cx="1265555" cy="1819910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C0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499588" y="453406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BD0A0D"/>
                </a:solidFill>
              </a:rPr>
              <a:t>实习生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36507" y="402727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 smtClean="0">
                <a:solidFill>
                  <a:srgbClr val="BD0A0D"/>
                </a:solidFill>
              </a:rPr>
              <a:t>助理造价师</a:t>
            </a:r>
          </a:p>
        </p:txBody>
      </p:sp>
      <p:sp>
        <p:nvSpPr>
          <p:cNvPr id="4" name="出自【趣你的PPT】(微信:qunideppt)：最优质的PPT资源库"/>
          <p:cNvSpPr/>
          <p:nvPr/>
        </p:nvSpPr>
        <p:spPr>
          <a:xfrm rot="5400000">
            <a:off x="4718770" y="3721906"/>
            <a:ext cx="1265555" cy="1699895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C0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出自【趣你的PPT】(微信:qunideppt)：最优质的PPT资源库"/>
          <p:cNvSpPr/>
          <p:nvPr/>
        </p:nvSpPr>
        <p:spPr>
          <a:xfrm rot="5400000">
            <a:off x="6438938" y="3245004"/>
            <a:ext cx="1265555" cy="1765300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C0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出自【趣你的PPT】(微信:qunideppt)：最优质的PPT资源库"/>
          <p:cNvSpPr/>
          <p:nvPr/>
        </p:nvSpPr>
        <p:spPr>
          <a:xfrm rot="5400000">
            <a:off x="8123252" y="2765284"/>
            <a:ext cx="1265555" cy="1690370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C0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出自【趣你的PPT】(微信:qunideppt)：最优质的PPT资源库"/>
          <p:cNvSpPr/>
          <p:nvPr/>
        </p:nvSpPr>
        <p:spPr>
          <a:xfrm rot="5400000">
            <a:off x="9717680" y="2317609"/>
            <a:ext cx="1265555" cy="1560830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C0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16347" y="356754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 smtClean="0">
                <a:solidFill>
                  <a:srgbClr val="BD0A0D"/>
                </a:solidFill>
                <a:sym typeface="+mn-ea"/>
              </a:rPr>
              <a:t>造价工程师</a:t>
            </a:r>
            <a:endParaRPr lang="zh-CN" altLang="en-US" b="1" dirty="0" smtClean="0">
              <a:solidFill>
                <a:srgbClr val="BD0A0D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72892" y="309130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 smtClean="0">
                <a:solidFill>
                  <a:srgbClr val="BD0A0D"/>
                </a:solidFill>
              </a:rPr>
              <a:t>部门管理人员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072416" y="260205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 smtClean="0">
                <a:solidFill>
                  <a:srgbClr val="BD0A0D"/>
                </a:solidFill>
              </a:rPr>
              <a:t>副总、总工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534792" y="207248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 smtClean="0">
                <a:solidFill>
                  <a:srgbClr val="BD0A0D"/>
                </a:solidFill>
              </a:rPr>
              <a:t>股东（合伙人）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0A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46903" y="3081179"/>
            <a:ext cx="40799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>
                <a:solidFill>
                  <a:prstClr val="white"/>
                </a:solidFill>
                <a:latin typeface="微软雅黑" panose="020B0503020204020204" charset="-122"/>
              </a:rPr>
              <a:t>3.</a:t>
            </a:r>
            <a:r>
              <a:rPr lang="zh-CN" altLang="en-US" sz="4400" b="1">
                <a:solidFill>
                  <a:prstClr val="white"/>
                </a:solidFill>
                <a:latin typeface="微软雅黑" panose="020B0503020204020204" charset="-122"/>
              </a:rPr>
              <a:t>校园招聘介绍</a:t>
            </a:r>
            <a:endParaRPr lang="zh-CN" altLang="en-US" sz="4400" b="1" smtClean="0">
              <a:solidFill>
                <a:prstClr val="white"/>
              </a:solidFill>
              <a:latin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47542" y="2951378"/>
            <a:ext cx="1354557" cy="1354557"/>
            <a:chOff x="8343900" y="1384300"/>
            <a:chExt cx="1663700" cy="1663700"/>
          </a:xfrm>
        </p:grpSpPr>
        <p:sp>
          <p:nvSpPr>
            <p:cNvPr id="6" name="椭圆 5"/>
            <p:cNvSpPr/>
            <p:nvPr/>
          </p:nvSpPr>
          <p:spPr>
            <a:xfrm>
              <a:off x="8343900" y="1384300"/>
              <a:ext cx="1663700" cy="1663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5400000">
              <a:off x="8751479" y="1765412"/>
              <a:ext cx="1054101" cy="90870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slow" advClick="0" advTm="4000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1002665" y="792480"/>
          <a:ext cx="10494010" cy="5360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3175"/>
                <a:gridCol w="3834130"/>
                <a:gridCol w="2846705"/>
              </a:tblGrid>
              <a:tr h="808990">
                <a:tc>
                  <a:txBody>
                    <a:bodyPr/>
                    <a:lstStyle/>
                    <a:p>
                      <a:pPr algn="ctr">
                        <a:lnSpc>
                          <a:spcPct val="180000"/>
                        </a:lnSpc>
                        <a:buNone/>
                      </a:pPr>
                      <a:r>
                        <a:rPr lang="zh-CN" altLang="en-US" sz="1600" dirty="0">
                          <a:latin typeface="+mn-ea"/>
                        </a:rPr>
                        <a:t>岗位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80000"/>
                        </a:lnSpc>
                        <a:buNone/>
                      </a:pPr>
                      <a:r>
                        <a:rPr lang="zh-CN" altLang="en-US" sz="1600">
                          <a:latin typeface="+mn-ea"/>
                        </a:rPr>
                        <a:t>要求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80000"/>
                        </a:lnSpc>
                        <a:buNone/>
                      </a:pPr>
                      <a:r>
                        <a:rPr lang="zh-CN" altLang="en-US" sz="1600">
                          <a:latin typeface="+mn-ea"/>
                        </a:rPr>
                        <a:t>人数</a:t>
                      </a:r>
                    </a:p>
                  </a:txBody>
                  <a:tcPr/>
                </a:tc>
              </a:tr>
              <a:tr h="689610">
                <a:tc>
                  <a:txBody>
                    <a:bodyPr/>
                    <a:lstStyle/>
                    <a:p>
                      <a:pPr lvl="1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201</a:t>
                      </a:r>
                      <a:r>
                        <a:rPr lang="en-US" altLang="zh-CN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9</a:t>
                      </a:r>
                      <a:r>
                        <a:rPr lang="zh-CN" altLang="en-US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届财务审计助理实习生</a:t>
                      </a:r>
                    </a:p>
                    <a:p>
                      <a:pPr lvl="1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（财务会计方向）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600" b="1" dirty="0">
                        <a:solidFill>
                          <a:srgbClr val="C00000"/>
                        </a:solidFill>
                        <a:latin typeface="+mn-ea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600" b="1" dirty="0">
                          <a:solidFill>
                            <a:srgbClr val="C00000"/>
                          </a:solidFill>
                          <a:latin typeface="+mn-ea"/>
                          <a:sym typeface="+mn-ea"/>
                        </a:rPr>
                        <a:t>大学一本及以上学历，财会、审计、金融、</a:t>
                      </a:r>
                      <a:r>
                        <a:rPr lang="zh-CN" altLang="en-US" sz="1600" b="1">
                          <a:solidFill>
                            <a:srgbClr val="C00000"/>
                          </a:solidFill>
                          <a:latin typeface="+mn-ea"/>
                          <a:sym typeface="+mn-ea"/>
                        </a:rPr>
                        <a:t>资产评估、计算机信息技术</a:t>
                      </a:r>
                      <a:r>
                        <a:rPr lang="zh-CN" altLang="en-US" sz="1600" b="1" dirty="0">
                          <a:solidFill>
                            <a:srgbClr val="C00000"/>
                          </a:solidFill>
                          <a:latin typeface="+mn-ea"/>
                          <a:sym typeface="+mn-ea"/>
                        </a:rPr>
                        <a:t>等经济相关专业（或者非相关专业但有意从事该行业工作）有责任心，能吃苦耐劳，希望在事务所长期发展实习期表现优秀者毕业后可留用。</a:t>
                      </a:r>
                    </a:p>
                    <a:p>
                      <a:pPr>
                        <a:buNone/>
                      </a:pPr>
                      <a:endParaRPr lang="zh-CN" altLang="en-US" sz="1600" b="1" dirty="0">
                        <a:solidFill>
                          <a:srgbClr val="C00000"/>
                        </a:solidFill>
                        <a:latin typeface="+mn-ea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30人</a:t>
                      </a:r>
                    </a:p>
                    <a:p>
                      <a:pPr algn="ctr">
                        <a:buNone/>
                      </a:pPr>
                      <a:endParaRPr lang="zh-CN" altLang="en-US" sz="1600" b="1" dirty="0" smtClean="0">
                        <a:solidFill>
                          <a:srgbClr val="BD0A0D"/>
                        </a:solidFill>
                        <a:latin typeface="+mn-ea"/>
                        <a:sym typeface="+mn-ea"/>
                      </a:endParaRPr>
                    </a:p>
                  </a:txBody>
                  <a:tcPr/>
                </a:tc>
              </a:tr>
              <a:tr h="73596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n-US" altLang="zh-CN" sz="1600" b="1" dirty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     </a:t>
                      </a:r>
                      <a:r>
                        <a:rPr lang="zh-CN" altLang="en-US" sz="1600" b="1" dirty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201</a:t>
                      </a:r>
                      <a:r>
                        <a:rPr lang="en-US" altLang="zh-CN" sz="1600" b="1" dirty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9</a:t>
                      </a:r>
                      <a:r>
                        <a:rPr lang="zh-CN" altLang="en-US" sz="1600" b="1" dirty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届财务审计助理实习生 </a:t>
                      </a:r>
                    </a:p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zh-CN" altLang="en-US" sz="1600" b="1" dirty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 （资产评估方向</a:t>
                      </a:r>
                      <a:r>
                        <a:rPr lang="zh-CN" altLang="en-US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）</a:t>
                      </a:r>
                      <a:endParaRPr lang="zh-CN" altLang="en-US" sz="1600" b="1" dirty="0">
                        <a:solidFill>
                          <a:srgbClr val="BD0A0D"/>
                        </a:solidFill>
                        <a:latin typeface="+mn-ea"/>
                        <a:sym typeface="+mn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5人</a:t>
                      </a:r>
                      <a:endParaRPr lang="zh-CN" altLang="en-US" sz="1600" b="1" dirty="0" smtClean="0">
                        <a:solidFill>
                          <a:srgbClr val="BD0A0D"/>
                        </a:solidFill>
                        <a:latin typeface="+mn-ea"/>
                      </a:endParaRPr>
                    </a:p>
                    <a:p>
                      <a:pPr algn="ctr">
                        <a:buNone/>
                      </a:pPr>
                      <a:endParaRPr lang="zh-CN" altLang="en-US" sz="1600" b="1" dirty="0" smtClean="0">
                        <a:solidFill>
                          <a:srgbClr val="BD0A0D"/>
                        </a:solidFill>
                        <a:latin typeface="+mn-ea"/>
                      </a:endParaRPr>
                    </a:p>
                  </a:txBody>
                  <a:tcPr/>
                </a:tc>
              </a:tr>
              <a:tr h="65341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n-US" altLang="zh-CN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     </a:t>
                      </a:r>
                      <a:r>
                        <a:rPr lang="zh-CN" altLang="en-US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201</a:t>
                      </a:r>
                      <a:r>
                        <a:rPr lang="en-US" altLang="zh-CN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9</a:t>
                      </a:r>
                      <a:r>
                        <a:rPr lang="zh-CN" altLang="en-US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届财务审计助理实习生</a:t>
                      </a:r>
                    </a:p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zh-CN" altLang="en-US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 （信息技术方向）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5人</a:t>
                      </a:r>
                    </a:p>
                    <a:p>
                      <a:pPr algn="ctr">
                        <a:buNone/>
                      </a:pPr>
                      <a:endParaRPr lang="zh-CN" altLang="en-US" sz="1600" b="1" dirty="0" smtClean="0">
                        <a:solidFill>
                          <a:srgbClr val="BD0A0D"/>
                        </a:solidFill>
                        <a:latin typeface="+mn-ea"/>
                        <a:sym typeface="+mn-ea"/>
                      </a:endParaRPr>
                    </a:p>
                  </a:txBody>
                  <a:tcPr/>
                </a:tc>
              </a:tr>
              <a:tr h="82550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zh-CN" altLang="en-US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201</a:t>
                      </a:r>
                      <a:r>
                        <a:rPr lang="en-US" altLang="zh-CN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9</a:t>
                      </a:r>
                      <a:r>
                        <a:rPr lang="zh-CN" altLang="en-US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届工程造价实习生</a:t>
                      </a:r>
                    </a:p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zh-CN" altLang="en-US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（土建方向）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endParaRPr lang="zh-CN" altLang="en-US" sz="1600" b="1" dirty="0">
                        <a:solidFill>
                          <a:srgbClr val="C00000"/>
                        </a:solidFill>
                        <a:latin typeface="+mn-ea"/>
                        <a:sym typeface="+mn-ea"/>
                      </a:endParaRPr>
                    </a:p>
                    <a:p>
                      <a:pPr>
                        <a:lnSpc>
                          <a:spcPct val="110000"/>
                        </a:lnSpc>
                        <a:buNone/>
                      </a:pPr>
                      <a:endParaRPr lang="zh-CN" altLang="en-US" sz="1600" b="1" dirty="0">
                        <a:solidFill>
                          <a:srgbClr val="C00000"/>
                        </a:solidFill>
                        <a:latin typeface="+mn-ea"/>
                        <a:sym typeface="+mn-ea"/>
                      </a:endParaRPr>
                    </a:p>
                    <a:p>
                      <a:pPr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1600" b="1" dirty="0" smtClean="0">
                          <a:solidFill>
                            <a:srgbClr val="C00000"/>
                          </a:solidFill>
                          <a:latin typeface="+mn-ea"/>
                          <a:sym typeface="+mn-ea"/>
                        </a:rPr>
                        <a:t>大学本科及</a:t>
                      </a:r>
                      <a:r>
                        <a:rPr lang="zh-CN" altLang="en-US" sz="1600" b="1" dirty="0">
                          <a:solidFill>
                            <a:srgbClr val="C00000"/>
                          </a:solidFill>
                          <a:latin typeface="+mn-ea"/>
                          <a:sym typeface="+mn-ea"/>
                        </a:rPr>
                        <a:t>以上学历，工程管理、土木工程、给排水、暖通、园林绿化相关专业，有责任心，能吃苦耐劳，希望在造价咨询行业长期发展，实习期表现优秀者毕业后可留用。</a:t>
                      </a:r>
                    </a:p>
                    <a:p>
                      <a:pPr>
                        <a:lnSpc>
                          <a:spcPct val="90000"/>
                        </a:lnSpc>
                        <a:buNone/>
                      </a:pPr>
                      <a:endParaRPr lang="zh-CN" altLang="en-US" sz="1600" b="1" dirty="0">
                        <a:solidFill>
                          <a:srgbClr val="C00000"/>
                        </a:solidFill>
                        <a:latin typeface="+mn-ea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1</a:t>
                      </a:r>
                      <a:r>
                        <a:rPr lang="en-US" altLang="zh-CN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5</a:t>
                      </a:r>
                      <a:r>
                        <a:rPr lang="zh-CN" altLang="en-US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人</a:t>
                      </a:r>
                    </a:p>
                  </a:txBody>
                  <a:tcPr/>
                </a:tc>
              </a:tr>
              <a:tr h="62103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+mn-ea"/>
                          <a:sym typeface="+mn-ea"/>
                        </a:rPr>
                        <a:t>201</a:t>
                      </a:r>
                      <a:r>
                        <a:rPr lang="en-US" altLang="zh-CN" sz="1600" b="1" dirty="0">
                          <a:solidFill>
                            <a:schemeClr val="accent1"/>
                          </a:solidFill>
                          <a:latin typeface="+mn-ea"/>
                          <a:sym typeface="+mn-ea"/>
                        </a:rPr>
                        <a:t>9</a:t>
                      </a: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+mn-ea"/>
                          <a:sym typeface="+mn-ea"/>
                        </a:rPr>
                        <a:t>届工程造价实习生 </a:t>
                      </a:r>
                    </a:p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+mn-ea"/>
                          <a:sym typeface="+mn-ea"/>
                        </a:rPr>
                        <a:t>（安装方向</a:t>
                      </a:r>
                      <a:r>
                        <a:rPr lang="zh-CN" altLang="en-US" sz="1600" b="1" dirty="0" smtClean="0">
                          <a:solidFill>
                            <a:schemeClr val="accent1"/>
                          </a:solidFill>
                          <a:latin typeface="+mn-ea"/>
                          <a:sym typeface="+mn-ea"/>
                        </a:rPr>
                        <a:t>）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+mn-ea"/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zh-CN" altLang="en-US" sz="1600" b="1" dirty="0">
                        <a:solidFill>
                          <a:schemeClr val="accent1"/>
                        </a:solidFill>
                        <a:latin typeface="+mn-ea"/>
                        <a:sym typeface="+mn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10人</a:t>
                      </a:r>
                    </a:p>
                  </a:txBody>
                  <a:tcPr/>
                </a:tc>
              </a:tr>
              <a:tr h="6921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+mn-ea"/>
                          <a:sym typeface="+mn-ea"/>
                        </a:rPr>
                        <a:t> 201</a:t>
                      </a:r>
                      <a:r>
                        <a:rPr lang="en-US" altLang="zh-CN" sz="1600" b="1" dirty="0">
                          <a:solidFill>
                            <a:schemeClr val="accent1"/>
                          </a:solidFill>
                          <a:latin typeface="+mn-ea"/>
                          <a:sym typeface="+mn-ea"/>
                        </a:rPr>
                        <a:t>9</a:t>
                      </a: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+mn-ea"/>
                          <a:sym typeface="+mn-ea"/>
                        </a:rPr>
                        <a:t>届工程造价实习生 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1600" b="1" dirty="0">
                          <a:solidFill>
                            <a:schemeClr val="accent1"/>
                          </a:solidFill>
                          <a:latin typeface="+mn-ea"/>
                          <a:sym typeface="+mn-ea"/>
                        </a:rPr>
                        <a:t> （</a:t>
                      </a:r>
                      <a:r>
                        <a:rPr lang="zh-CN" altLang="en-US" sz="1600" b="1" dirty="0" smtClean="0">
                          <a:solidFill>
                            <a:schemeClr val="accent1"/>
                          </a:solidFill>
                          <a:latin typeface="+mn-ea"/>
                          <a:sym typeface="+mn-ea"/>
                        </a:rPr>
                        <a:t>园林、公路方向</a:t>
                      </a:r>
                      <a:r>
                        <a:rPr lang="zh-CN" altLang="en-US" sz="1600" b="1" dirty="0" smtClean="0">
                          <a:solidFill>
                            <a:schemeClr val="accent1"/>
                          </a:solidFill>
                          <a:latin typeface="+mn-ea"/>
                          <a:sym typeface="+mn-ea"/>
                        </a:rPr>
                        <a:t>）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  <a:latin typeface="+mn-ea"/>
                        <a:sym typeface="+mn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5</a:t>
                      </a:r>
                      <a:r>
                        <a:rPr lang="zh-CN" altLang="en-US" sz="1600" b="1" dirty="0" smtClean="0">
                          <a:solidFill>
                            <a:srgbClr val="BD0A0D"/>
                          </a:solidFill>
                          <a:latin typeface="+mn-ea"/>
                          <a:sym typeface="+mn-ea"/>
                        </a:rPr>
                        <a:t>人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02867" y="145481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rgbClr val="BD0A0D"/>
                </a:solidFill>
                <a:latin typeface="微软雅黑" panose="020B0503020204020204" charset="-122"/>
                <a:ea typeface="微软雅黑" panose="020B0503020204020204" charset="-122"/>
              </a:rPr>
              <a:t>实习生招聘方向及要求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1628140" y="1195705"/>
            <a:ext cx="2780030" cy="5673090"/>
            <a:chOff x="2598738" y="-3478213"/>
            <a:chExt cx="6837363" cy="13811251"/>
          </a:xfrm>
        </p:grpSpPr>
        <p:sp>
          <p:nvSpPr>
            <p:cNvPr id="3" name="Freeform 5"/>
            <p:cNvSpPr/>
            <p:nvPr/>
          </p:nvSpPr>
          <p:spPr bwMode="auto">
            <a:xfrm>
              <a:off x="5314950" y="3452813"/>
              <a:ext cx="1933575" cy="1881188"/>
            </a:xfrm>
            <a:custGeom>
              <a:avLst/>
              <a:gdLst>
                <a:gd name="T0" fmla="*/ 495 w 515"/>
                <a:gd name="T1" fmla="*/ 401 h 501"/>
                <a:gd name="T2" fmla="*/ 100 w 515"/>
                <a:gd name="T3" fmla="*/ 0 h 501"/>
                <a:gd name="T4" fmla="*/ 0 w 515"/>
                <a:gd name="T5" fmla="*/ 53 h 501"/>
                <a:gd name="T6" fmla="*/ 433 w 515"/>
                <a:gd name="T7" fmla="*/ 501 h 501"/>
                <a:gd name="T8" fmla="*/ 495 w 515"/>
                <a:gd name="T9" fmla="*/ 4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501">
                  <a:moveTo>
                    <a:pt x="495" y="401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33" y="501"/>
                    <a:pt x="433" y="501"/>
                    <a:pt x="433" y="501"/>
                  </a:cubicBezTo>
                  <a:cubicBezTo>
                    <a:pt x="433" y="501"/>
                    <a:pt x="515" y="478"/>
                    <a:pt x="495" y="40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5314950" y="3452813"/>
              <a:ext cx="1933575" cy="1881188"/>
            </a:xfrm>
            <a:custGeom>
              <a:avLst/>
              <a:gdLst>
                <a:gd name="T0" fmla="*/ 495 w 515"/>
                <a:gd name="T1" fmla="*/ 401 h 501"/>
                <a:gd name="T2" fmla="*/ 474 w 515"/>
                <a:gd name="T3" fmla="*/ 380 h 501"/>
                <a:gd name="T4" fmla="*/ 452 w 515"/>
                <a:gd name="T5" fmla="*/ 413 h 501"/>
                <a:gd name="T6" fmla="*/ 396 w 515"/>
                <a:gd name="T7" fmla="*/ 413 h 501"/>
                <a:gd name="T8" fmla="*/ 225 w 515"/>
                <a:gd name="T9" fmla="*/ 260 h 501"/>
                <a:gd name="T10" fmla="*/ 140 w 515"/>
                <a:gd name="T11" fmla="*/ 163 h 501"/>
                <a:gd name="T12" fmla="*/ 95 w 515"/>
                <a:gd name="T13" fmla="*/ 114 h 501"/>
                <a:gd name="T14" fmla="*/ 69 w 515"/>
                <a:gd name="T15" fmla="*/ 87 h 501"/>
                <a:gd name="T16" fmla="*/ 76 w 515"/>
                <a:gd name="T17" fmla="*/ 51 h 501"/>
                <a:gd name="T18" fmla="*/ 128 w 515"/>
                <a:gd name="T19" fmla="*/ 28 h 501"/>
                <a:gd name="T20" fmla="*/ 100 w 515"/>
                <a:gd name="T21" fmla="*/ 0 h 501"/>
                <a:gd name="T22" fmla="*/ 0 w 515"/>
                <a:gd name="T23" fmla="*/ 53 h 501"/>
                <a:gd name="T24" fmla="*/ 433 w 515"/>
                <a:gd name="T25" fmla="*/ 501 h 501"/>
                <a:gd name="T26" fmla="*/ 495 w 515"/>
                <a:gd name="T27" fmla="*/ 4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5" h="501">
                  <a:moveTo>
                    <a:pt x="495" y="401"/>
                  </a:moveTo>
                  <a:cubicBezTo>
                    <a:pt x="474" y="380"/>
                    <a:pt x="474" y="380"/>
                    <a:pt x="474" y="380"/>
                  </a:cubicBezTo>
                  <a:cubicBezTo>
                    <a:pt x="470" y="393"/>
                    <a:pt x="463" y="406"/>
                    <a:pt x="452" y="413"/>
                  </a:cubicBezTo>
                  <a:cubicBezTo>
                    <a:pt x="434" y="425"/>
                    <a:pt x="415" y="427"/>
                    <a:pt x="396" y="413"/>
                  </a:cubicBezTo>
                  <a:cubicBezTo>
                    <a:pt x="343" y="374"/>
                    <a:pt x="268" y="311"/>
                    <a:pt x="225" y="260"/>
                  </a:cubicBezTo>
                  <a:cubicBezTo>
                    <a:pt x="197" y="228"/>
                    <a:pt x="170" y="195"/>
                    <a:pt x="140" y="163"/>
                  </a:cubicBezTo>
                  <a:cubicBezTo>
                    <a:pt x="125" y="147"/>
                    <a:pt x="110" y="130"/>
                    <a:pt x="95" y="114"/>
                  </a:cubicBezTo>
                  <a:cubicBezTo>
                    <a:pt x="87" y="105"/>
                    <a:pt x="76" y="97"/>
                    <a:pt x="69" y="87"/>
                  </a:cubicBezTo>
                  <a:cubicBezTo>
                    <a:pt x="59" y="73"/>
                    <a:pt x="61" y="60"/>
                    <a:pt x="76" y="51"/>
                  </a:cubicBezTo>
                  <a:cubicBezTo>
                    <a:pt x="92" y="41"/>
                    <a:pt x="111" y="35"/>
                    <a:pt x="128" y="2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33" y="501"/>
                    <a:pt x="433" y="501"/>
                    <a:pt x="433" y="501"/>
                  </a:cubicBezTo>
                  <a:cubicBezTo>
                    <a:pt x="433" y="501"/>
                    <a:pt x="515" y="478"/>
                    <a:pt x="495" y="401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5210175" y="3336925"/>
              <a:ext cx="479425" cy="357188"/>
            </a:xfrm>
            <a:custGeom>
              <a:avLst/>
              <a:gdLst>
                <a:gd name="T0" fmla="*/ 128 w 128"/>
                <a:gd name="T1" fmla="*/ 31 h 95"/>
                <a:gd name="T2" fmla="*/ 81 w 128"/>
                <a:gd name="T3" fmla="*/ 0 h 95"/>
                <a:gd name="T4" fmla="*/ 0 w 128"/>
                <a:gd name="T5" fmla="*/ 63 h 95"/>
                <a:gd name="T6" fmla="*/ 39 w 128"/>
                <a:gd name="T7" fmla="*/ 95 h 95"/>
                <a:gd name="T8" fmla="*/ 128 w 128"/>
                <a:gd name="T9" fmla="*/ 3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95">
                  <a:moveTo>
                    <a:pt x="128" y="31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9" y="19"/>
                    <a:pt x="0" y="63"/>
                  </a:cubicBezTo>
                  <a:cubicBezTo>
                    <a:pt x="39" y="95"/>
                    <a:pt x="39" y="95"/>
                    <a:pt x="39" y="95"/>
                  </a:cubicBezTo>
                  <a:lnTo>
                    <a:pt x="128" y="31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3811588" y="-1631950"/>
              <a:ext cx="3241675" cy="4751388"/>
            </a:xfrm>
            <a:custGeom>
              <a:avLst/>
              <a:gdLst>
                <a:gd name="T0" fmla="*/ 183 w 863"/>
                <a:gd name="T1" fmla="*/ 0 h 1266"/>
                <a:gd name="T2" fmla="*/ 295 w 863"/>
                <a:gd name="T3" fmla="*/ 497 h 1266"/>
                <a:gd name="T4" fmla="*/ 741 w 863"/>
                <a:gd name="T5" fmla="*/ 1097 h 1266"/>
                <a:gd name="T6" fmla="*/ 708 w 863"/>
                <a:gd name="T7" fmla="*/ 1225 h 1266"/>
                <a:gd name="T8" fmla="*/ 786 w 863"/>
                <a:gd name="T9" fmla="*/ 1234 h 1266"/>
                <a:gd name="T10" fmla="*/ 863 w 863"/>
                <a:gd name="T11" fmla="*/ 921 h 1266"/>
                <a:gd name="T12" fmla="*/ 711 w 863"/>
                <a:gd name="T13" fmla="*/ 598 h 1266"/>
                <a:gd name="T14" fmla="*/ 318 w 863"/>
                <a:gd name="T15" fmla="*/ 379 h 1266"/>
                <a:gd name="T16" fmla="*/ 183 w 863"/>
                <a:gd name="T17" fmla="*/ 0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3" h="1266">
                  <a:moveTo>
                    <a:pt x="183" y="0"/>
                  </a:moveTo>
                  <a:cubicBezTo>
                    <a:pt x="183" y="0"/>
                    <a:pt x="0" y="305"/>
                    <a:pt x="295" y="497"/>
                  </a:cubicBezTo>
                  <a:cubicBezTo>
                    <a:pt x="589" y="690"/>
                    <a:pt x="769" y="722"/>
                    <a:pt x="741" y="1097"/>
                  </a:cubicBezTo>
                  <a:cubicBezTo>
                    <a:pt x="741" y="1097"/>
                    <a:pt x="730" y="1168"/>
                    <a:pt x="708" y="1225"/>
                  </a:cubicBezTo>
                  <a:cubicBezTo>
                    <a:pt x="692" y="1266"/>
                    <a:pt x="786" y="1234"/>
                    <a:pt x="786" y="1234"/>
                  </a:cubicBezTo>
                  <a:cubicBezTo>
                    <a:pt x="863" y="921"/>
                    <a:pt x="863" y="921"/>
                    <a:pt x="863" y="921"/>
                  </a:cubicBezTo>
                  <a:cubicBezTo>
                    <a:pt x="711" y="598"/>
                    <a:pt x="711" y="598"/>
                    <a:pt x="711" y="598"/>
                  </a:cubicBezTo>
                  <a:cubicBezTo>
                    <a:pt x="318" y="379"/>
                    <a:pt x="318" y="379"/>
                    <a:pt x="318" y="379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4506913" y="-2501900"/>
              <a:ext cx="3376613" cy="1882775"/>
            </a:xfrm>
            <a:custGeom>
              <a:avLst/>
              <a:gdLst>
                <a:gd name="T0" fmla="*/ 887 w 899"/>
                <a:gd name="T1" fmla="*/ 304 h 502"/>
                <a:gd name="T2" fmla="*/ 899 w 899"/>
                <a:gd name="T3" fmla="*/ 356 h 502"/>
                <a:gd name="T4" fmla="*/ 819 w 899"/>
                <a:gd name="T5" fmla="*/ 404 h 502"/>
                <a:gd name="T6" fmla="*/ 295 w 899"/>
                <a:gd name="T7" fmla="*/ 223 h 502"/>
                <a:gd name="T8" fmla="*/ 112 w 899"/>
                <a:gd name="T9" fmla="*/ 456 h 502"/>
                <a:gd name="T10" fmla="*/ 87 w 899"/>
                <a:gd name="T11" fmla="*/ 502 h 502"/>
                <a:gd name="T12" fmla="*/ 57 w 899"/>
                <a:gd name="T13" fmla="*/ 269 h 502"/>
                <a:gd name="T14" fmla="*/ 550 w 899"/>
                <a:gd name="T15" fmla="*/ 126 h 502"/>
                <a:gd name="T16" fmla="*/ 887 w 899"/>
                <a:gd name="T17" fmla="*/ 304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9" h="502">
                  <a:moveTo>
                    <a:pt x="887" y="304"/>
                  </a:moveTo>
                  <a:cubicBezTo>
                    <a:pt x="899" y="356"/>
                    <a:pt x="899" y="356"/>
                    <a:pt x="899" y="356"/>
                  </a:cubicBezTo>
                  <a:cubicBezTo>
                    <a:pt x="819" y="404"/>
                    <a:pt x="819" y="404"/>
                    <a:pt x="819" y="404"/>
                  </a:cubicBezTo>
                  <a:cubicBezTo>
                    <a:pt x="819" y="404"/>
                    <a:pt x="458" y="221"/>
                    <a:pt x="295" y="223"/>
                  </a:cubicBezTo>
                  <a:cubicBezTo>
                    <a:pt x="132" y="224"/>
                    <a:pt x="94" y="368"/>
                    <a:pt x="112" y="456"/>
                  </a:cubicBezTo>
                  <a:cubicBezTo>
                    <a:pt x="87" y="502"/>
                    <a:pt x="87" y="502"/>
                    <a:pt x="87" y="502"/>
                  </a:cubicBezTo>
                  <a:cubicBezTo>
                    <a:pt x="87" y="502"/>
                    <a:pt x="0" y="365"/>
                    <a:pt x="57" y="269"/>
                  </a:cubicBezTo>
                  <a:cubicBezTo>
                    <a:pt x="114" y="173"/>
                    <a:pt x="266" y="0"/>
                    <a:pt x="550" y="126"/>
                  </a:cubicBezTo>
                  <a:cubicBezTo>
                    <a:pt x="833" y="253"/>
                    <a:pt x="887" y="304"/>
                    <a:pt x="887" y="304"/>
                  </a:cubicBez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2898775" y="1708150"/>
              <a:ext cx="1052513" cy="1598613"/>
            </a:xfrm>
            <a:custGeom>
              <a:avLst/>
              <a:gdLst>
                <a:gd name="T0" fmla="*/ 8 w 280"/>
                <a:gd name="T1" fmla="*/ 85 h 426"/>
                <a:gd name="T2" fmla="*/ 0 w 280"/>
                <a:gd name="T3" fmla="*/ 33 h 426"/>
                <a:gd name="T4" fmla="*/ 75 w 280"/>
                <a:gd name="T5" fmla="*/ 0 h 426"/>
                <a:gd name="T6" fmla="*/ 168 w 280"/>
                <a:gd name="T7" fmla="*/ 27 h 426"/>
                <a:gd name="T8" fmla="*/ 280 w 280"/>
                <a:gd name="T9" fmla="*/ 387 h 426"/>
                <a:gd name="T10" fmla="*/ 211 w 280"/>
                <a:gd name="T11" fmla="*/ 426 h 426"/>
                <a:gd name="T12" fmla="*/ 8 w 280"/>
                <a:gd name="T13" fmla="*/ 8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" h="426">
                  <a:moveTo>
                    <a:pt x="8" y="85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68" y="27"/>
                    <a:pt x="168" y="27"/>
                    <a:pt x="168" y="27"/>
                  </a:cubicBezTo>
                  <a:cubicBezTo>
                    <a:pt x="168" y="27"/>
                    <a:pt x="83" y="274"/>
                    <a:pt x="280" y="387"/>
                  </a:cubicBezTo>
                  <a:cubicBezTo>
                    <a:pt x="211" y="426"/>
                    <a:pt x="211" y="426"/>
                    <a:pt x="211" y="426"/>
                  </a:cubicBezTo>
                  <a:lnTo>
                    <a:pt x="8" y="85"/>
                  </a:ln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4457700" y="-2919413"/>
              <a:ext cx="3475038" cy="7464426"/>
            </a:xfrm>
            <a:custGeom>
              <a:avLst/>
              <a:gdLst>
                <a:gd name="T0" fmla="*/ 2028 w 2189"/>
                <a:gd name="T1" fmla="*/ 17 h 4702"/>
                <a:gd name="T2" fmla="*/ 2118 w 2189"/>
                <a:gd name="T3" fmla="*/ 0 h 4702"/>
                <a:gd name="T4" fmla="*/ 2189 w 2189"/>
                <a:gd name="T5" fmla="*/ 69 h 4702"/>
                <a:gd name="T6" fmla="*/ 154 w 2189"/>
                <a:gd name="T7" fmla="*/ 4662 h 4702"/>
                <a:gd name="T8" fmla="*/ 43 w 2189"/>
                <a:gd name="T9" fmla="*/ 4702 h 4702"/>
                <a:gd name="T10" fmla="*/ 0 w 2189"/>
                <a:gd name="T11" fmla="*/ 4620 h 4702"/>
                <a:gd name="T12" fmla="*/ 2028 w 2189"/>
                <a:gd name="T13" fmla="*/ 17 h 4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9" h="4702">
                  <a:moveTo>
                    <a:pt x="2028" y="17"/>
                  </a:moveTo>
                  <a:lnTo>
                    <a:pt x="2118" y="0"/>
                  </a:lnTo>
                  <a:lnTo>
                    <a:pt x="2189" y="69"/>
                  </a:lnTo>
                  <a:lnTo>
                    <a:pt x="154" y="4662"/>
                  </a:lnTo>
                  <a:lnTo>
                    <a:pt x="43" y="4702"/>
                  </a:lnTo>
                  <a:lnTo>
                    <a:pt x="0" y="4620"/>
                  </a:lnTo>
                  <a:lnTo>
                    <a:pt x="2028" y="17"/>
                  </a:ln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3525838" y="-3294063"/>
              <a:ext cx="3648075" cy="7508876"/>
            </a:xfrm>
            <a:custGeom>
              <a:avLst/>
              <a:gdLst>
                <a:gd name="T0" fmla="*/ 2135 w 2298"/>
                <a:gd name="T1" fmla="*/ 7 h 4730"/>
                <a:gd name="T2" fmla="*/ 2251 w 2298"/>
                <a:gd name="T3" fmla="*/ 0 h 4730"/>
                <a:gd name="T4" fmla="*/ 2298 w 2298"/>
                <a:gd name="T5" fmla="*/ 92 h 4730"/>
                <a:gd name="T6" fmla="*/ 154 w 2298"/>
                <a:gd name="T7" fmla="*/ 4690 h 4730"/>
                <a:gd name="T8" fmla="*/ 41 w 2298"/>
                <a:gd name="T9" fmla="*/ 4730 h 4730"/>
                <a:gd name="T10" fmla="*/ 0 w 2298"/>
                <a:gd name="T11" fmla="*/ 4647 h 4730"/>
                <a:gd name="T12" fmla="*/ 2135 w 2298"/>
                <a:gd name="T13" fmla="*/ 7 h 4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8" h="4730">
                  <a:moveTo>
                    <a:pt x="2135" y="7"/>
                  </a:moveTo>
                  <a:lnTo>
                    <a:pt x="2251" y="0"/>
                  </a:lnTo>
                  <a:lnTo>
                    <a:pt x="2298" y="92"/>
                  </a:lnTo>
                  <a:lnTo>
                    <a:pt x="154" y="4690"/>
                  </a:lnTo>
                  <a:lnTo>
                    <a:pt x="41" y="4730"/>
                  </a:lnTo>
                  <a:lnTo>
                    <a:pt x="0" y="4647"/>
                  </a:lnTo>
                  <a:lnTo>
                    <a:pt x="2135" y="7"/>
                  </a:lnTo>
                  <a:close/>
                </a:path>
              </a:pathLst>
            </a:custGeom>
            <a:solidFill>
              <a:srgbClr val="B277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2598738" y="-3478213"/>
              <a:ext cx="5507038" cy="8023226"/>
            </a:xfrm>
            <a:custGeom>
              <a:avLst/>
              <a:gdLst>
                <a:gd name="T0" fmla="*/ 1177 w 1466"/>
                <a:gd name="T1" fmla="*/ 1762 h 2138"/>
                <a:gd name="T2" fmla="*/ 1009 w 1466"/>
                <a:gd name="T3" fmla="*/ 1013 h 2138"/>
                <a:gd name="T4" fmla="*/ 1227 w 1466"/>
                <a:gd name="T5" fmla="*/ 518 h 2138"/>
                <a:gd name="T6" fmla="*/ 1407 w 1466"/>
                <a:gd name="T7" fmla="*/ 616 h 2138"/>
                <a:gd name="T8" fmla="*/ 1466 w 1466"/>
                <a:gd name="T9" fmla="*/ 504 h 2138"/>
                <a:gd name="T10" fmla="*/ 1279 w 1466"/>
                <a:gd name="T11" fmla="*/ 401 h 2138"/>
                <a:gd name="T12" fmla="*/ 1390 w 1466"/>
                <a:gd name="T13" fmla="*/ 149 h 2138"/>
                <a:gd name="T14" fmla="*/ 1308 w 1466"/>
                <a:gd name="T15" fmla="*/ 107 h 2138"/>
                <a:gd name="T16" fmla="*/ 1197 w 1466"/>
                <a:gd name="T17" fmla="*/ 362 h 2138"/>
                <a:gd name="T18" fmla="*/ 1074 w 1466"/>
                <a:gd name="T19" fmla="*/ 315 h 2138"/>
                <a:gd name="T20" fmla="*/ 1198 w 1466"/>
                <a:gd name="T21" fmla="*/ 49 h 2138"/>
                <a:gd name="T22" fmla="*/ 1105 w 1466"/>
                <a:gd name="T23" fmla="*/ 0 h 2138"/>
                <a:gd name="T24" fmla="*/ 972 w 1466"/>
                <a:gd name="T25" fmla="*/ 287 h 2138"/>
                <a:gd name="T26" fmla="*/ 506 w 1466"/>
                <a:gd name="T27" fmla="*/ 492 h 2138"/>
                <a:gd name="T28" fmla="*/ 667 w 1466"/>
                <a:gd name="T29" fmla="*/ 941 h 2138"/>
                <a:gd name="T30" fmla="*/ 298 w 1466"/>
                <a:gd name="T31" fmla="*/ 1732 h 2138"/>
                <a:gd name="T32" fmla="*/ 194 w 1466"/>
                <a:gd name="T33" fmla="*/ 1449 h 2138"/>
                <a:gd name="T34" fmla="*/ 80 w 1466"/>
                <a:gd name="T35" fmla="*/ 1415 h 2138"/>
                <a:gd name="T36" fmla="*/ 229 w 1466"/>
                <a:gd name="T37" fmla="*/ 1881 h 2138"/>
                <a:gd name="T38" fmla="*/ 173 w 1466"/>
                <a:gd name="T39" fmla="*/ 2002 h 2138"/>
                <a:gd name="T40" fmla="*/ 264 w 1466"/>
                <a:gd name="T41" fmla="*/ 2050 h 2138"/>
                <a:gd name="T42" fmla="*/ 314 w 1466"/>
                <a:gd name="T43" fmla="*/ 1943 h 2138"/>
                <a:gd name="T44" fmla="*/ 381 w 1466"/>
                <a:gd name="T45" fmla="*/ 1982 h 2138"/>
                <a:gd name="T46" fmla="*/ 473 w 1466"/>
                <a:gd name="T47" fmla="*/ 2015 h 2138"/>
                <a:gd name="T48" fmla="*/ 436 w 1466"/>
                <a:gd name="T49" fmla="*/ 2098 h 2138"/>
                <a:gd name="T50" fmla="*/ 513 w 1466"/>
                <a:gd name="T51" fmla="*/ 2138 h 2138"/>
                <a:gd name="T52" fmla="*/ 559 w 1466"/>
                <a:gd name="T53" fmla="*/ 2033 h 2138"/>
                <a:gd name="T54" fmla="*/ 1177 w 1466"/>
                <a:gd name="T55" fmla="*/ 1762 h 2138"/>
                <a:gd name="T56" fmla="*/ 1145 w 1466"/>
                <a:gd name="T57" fmla="*/ 479 h 2138"/>
                <a:gd name="T58" fmla="*/ 935 w 1466"/>
                <a:gd name="T59" fmla="*/ 961 h 2138"/>
                <a:gd name="T60" fmla="*/ 856 w 1466"/>
                <a:gd name="T61" fmla="*/ 915 h 2138"/>
                <a:gd name="T62" fmla="*/ 806 w 1466"/>
                <a:gd name="T63" fmla="*/ 888 h 2138"/>
                <a:gd name="T64" fmla="*/ 1020 w 1466"/>
                <a:gd name="T65" fmla="*/ 431 h 2138"/>
                <a:gd name="T66" fmla="*/ 1145 w 1466"/>
                <a:gd name="T67" fmla="*/ 479 h 2138"/>
                <a:gd name="T68" fmla="*/ 717 w 1466"/>
                <a:gd name="T69" fmla="*/ 431 h 2138"/>
                <a:gd name="T70" fmla="*/ 918 w 1466"/>
                <a:gd name="T71" fmla="*/ 403 h 2138"/>
                <a:gd name="T72" fmla="*/ 719 w 1466"/>
                <a:gd name="T73" fmla="*/ 830 h 2138"/>
                <a:gd name="T74" fmla="*/ 717 w 1466"/>
                <a:gd name="T75" fmla="*/ 431 h 2138"/>
                <a:gd name="T76" fmla="*/ 454 w 1466"/>
                <a:gd name="T77" fmla="*/ 1812 h 2138"/>
                <a:gd name="T78" fmla="*/ 388 w 1466"/>
                <a:gd name="T79" fmla="*/ 1785 h 2138"/>
                <a:gd name="T80" fmla="*/ 755 w 1466"/>
                <a:gd name="T81" fmla="*/ 998 h 2138"/>
                <a:gd name="T82" fmla="*/ 886 w 1466"/>
                <a:gd name="T83" fmla="*/ 1071 h 2138"/>
                <a:gd name="T84" fmla="*/ 549 w 1466"/>
                <a:gd name="T85" fmla="*/ 1841 h 2138"/>
                <a:gd name="T86" fmla="*/ 454 w 1466"/>
                <a:gd name="T87" fmla="*/ 1812 h 2138"/>
                <a:gd name="T88" fmla="*/ 637 w 1466"/>
                <a:gd name="T89" fmla="*/ 1856 h 2138"/>
                <a:gd name="T90" fmla="*/ 962 w 1466"/>
                <a:gd name="T91" fmla="*/ 1120 h 2138"/>
                <a:gd name="T92" fmla="*/ 1061 w 1466"/>
                <a:gd name="T93" fmla="*/ 1668 h 2138"/>
                <a:gd name="T94" fmla="*/ 637 w 1466"/>
                <a:gd name="T95" fmla="*/ 1856 h 2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66" h="2138">
                  <a:moveTo>
                    <a:pt x="1177" y="1762"/>
                  </a:moveTo>
                  <a:cubicBezTo>
                    <a:pt x="1329" y="1458"/>
                    <a:pt x="1237" y="1193"/>
                    <a:pt x="1009" y="1013"/>
                  </a:cubicBezTo>
                  <a:cubicBezTo>
                    <a:pt x="1227" y="518"/>
                    <a:pt x="1227" y="518"/>
                    <a:pt x="1227" y="518"/>
                  </a:cubicBezTo>
                  <a:cubicBezTo>
                    <a:pt x="1331" y="568"/>
                    <a:pt x="1407" y="616"/>
                    <a:pt x="1407" y="616"/>
                  </a:cubicBezTo>
                  <a:cubicBezTo>
                    <a:pt x="1466" y="504"/>
                    <a:pt x="1466" y="504"/>
                    <a:pt x="1466" y="504"/>
                  </a:cubicBezTo>
                  <a:cubicBezTo>
                    <a:pt x="1400" y="464"/>
                    <a:pt x="1338" y="430"/>
                    <a:pt x="1279" y="401"/>
                  </a:cubicBezTo>
                  <a:cubicBezTo>
                    <a:pt x="1390" y="149"/>
                    <a:pt x="1390" y="149"/>
                    <a:pt x="1390" y="149"/>
                  </a:cubicBezTo>
                  <a:cubicBezTo>
                    <a:pt x="1308" y="107"/>
                    <a:pt x="1308" y="107"/>
                    <a:pt x="1308" y="107"/>
                  </a:cubicBezTo>
                  <a:cubicBezTo>
                    <a:pt x="1197" y="362"/>
                    <a:pt x="1197" y="362"/>
                    <a:pt x="1197" y="362"/>
                  </a:cubicBezTo>
                  <a:cubicBezTo>
                    <a:pt x="1154" y="343"/>
                    <a:pt x="1113" y="328"/>
                    <a:pt x="1074" y="315"/>
                  </a:cubicBezTo>
                  <a:cubicBezTo>
                    <a:pt x="1198" y="49"/>
                    <a:pt x="1198" y="49"/>
                    <a:pt x="1198" y="49"/>
                  </a:cubicBezTo>
                  <a:cubicBezTo>
                    <a:pt x="1105" y="0"/>
                    <a:pt x="1105" y="0"/>
                    <a:pt x="1105" y="0"/>
                  </a:cubicBezTo>
                  <a:cubicBezTo>
                    <a:pt x="972" y="287"/>
                    <a:pt x="972" y="287"/>
                    <a:pt x="972" y="287"/>
                  </a:cubicBezTo>
                  <a:cubicBezTo>
                    <a:pt x="748" y="240"/>
                    <a:pt x="594" y="307"/>
                    <a:pt x="506" y="492"/>
                  </a:cubicBezTo>
                  <a:cubicBezTo>
                    <a:pt x="410" y="697"/>
                    <a:pt x="512" y="833"/>
                    <a:pt x="667" y="941"/>
                  </a:cubicBezTo>
                  <a:cubicBezTo>
                    <a:pt x="298" y="1732"/>
                    <a:pt x="298" y="1732"/>
                    <a:pt x="298" y="1732"/>
                  </a:cubicBezTo>
                  <a:cubicBezTo>
                    <a:pt x="137" y="1607"/>
                    <a:pt x="194" y="1449"/>
                    <a:pt x="194" y="1449"/>
                  </a:cubicBezTo>
                  <a:cubicBezTo>
                    <a:pt x="80" y="1415"/>
                    <a:pt x="80" y="1415"/>
                    <a:pt x="80" y="1415"/>
                  </a:cubicBezTo>
                  <a:cubicBezTo>
                    <a:pt x="0" y="1618"/>
                    <a:pt x="106" y="1778"/>
                    <a:pt x="229" y="1881"/>
                  </a:cubicBezTo>
                  <a:cubicBezTo>
                    <a:pt x="173" y="2002"/>
                    <a:pt x="173" y="2002"/>
                    <a:pt x="173" y="2002"/>
                  </a:cubicBezTo>
                  <a:cubicBezTo>
                    <a:pt x="264" y="2050"/>
                    <a:pt x="264" y="2050"/>
                    <a:pt x="264" y="2050"/>
                  </a:cubicBezTo>
                  <a:cubicBezTo>
                    <a:pt x="314" y="1943"/>
                    <a:pt x="314" y="1943"/>
                    <a:pt x="314" y="1943"/>
                  </a:cubicBezTo>
                  <a:cubicBezTo>
                    <a:pt x="338" y="1958"/>
                    <a:pt x="360" y="1971"/>
                    <a:pt x="381" y="1982"/>
                  </a:cubicBezTo>
                  <a:cubicBezTo>
                    <a:pt x="405" y="1993"/>
                    <a:pt x="436" y="2005"/>
                    <a:pt x="473" y="2015"/>
                  </a:cubicBezTo>
                  <a:cubicBezTo>
                    <a:pt x="436" y="2098"/>
                    <a:pt x="436" y="2098"/>
                    <a:pt x="436" y="2098"/>
                  </a:cubicBezTo>
                  <a:cubicBezTo>
                    <a:pt x="513" y="2138"/>
                    <a:pt x="513" y="2138"/>
                    <a:pt x="513" y="2138"/>
                  </a:cubicBezTo>
                  <a:cubicBezTo>
                    <a:pt x="559" y="2033"/>
                    <a:pt x="559" y="2033"/>
                    <a:pt x="559" y="2033"/>
                  </a:cubicBezTo>
                  <a:cubicBezTo>
                    <a:pt x="761" y="2063"/>
                    <a:pt x="1044" y="2028"/>
                    <a:pt x="1177" y="1762"/>
                  </a:cubicBezTo>
                  <a:close/>
                  <a:moveTo>
                    <a:pt x="1145" y="479"/>
                  </a:moveTo>
                  <a:cubicBezTo>
                    <a:pt x="935" y="961"/>
                    <a:pt x="935" y="961"/>
                    <a:pt x="935" y="961"/>
                  </a:cubicBezTo>
                  <a:cubicBezTo>
                    <a:pt x="909" y="945"/>
                    <a:pt x="883" y="930"/>
                    <a:pt x="856" y="915"/>
                  </a:cubicBezTo>
                  <a:cubicBezTo>
                    <a:pt x="838" y="906"/>
                    <a:pt x="822" y="897"/>
                    <a:pt x="806" y="88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62" y="445"/>
                    <a:pt x="1105" y="462"/>
                    <a:pt x="1145" y="479"/>
                  </a:cubicBezTo>
                  <a:close/>
                  <a:moveTo>
                    <a:pt x="717" y="431"/>
                  </a:moveTo>
                  <a:cubicBezTo>
                    <a:pt x="760" y="390"/>
                    <a:pt x="834" y="387"/>
                    <a:pt x="918" y="403"/>
                  </a:cubicBezTo>
                  <a:cubicBezTo>
                    <a:pt x="719" y="830"/>
                    <a:pt x="719" y="830"/>
                    <a:pt x="719" y="830"/>
                  </a:cubicBezTo>
                  <a:cubicBezTo>
                    <a:pt x="538" y="688"/>
                    <a:pt x="588" y="552"/>
                    <a:pt x="717" y="431"/>
                  </a:cubicBezTo>
                  <a:close/>
                  <a:moveTo>
                    <a:pt x="454" y="1812"/>
                  </a:moveTo>
                  <a:cubicBezTo>
                    <a:pt x="430" y="1804"/>
                    <a:pt x="408" y="1795"/>
                    <a:pt x="388" y="1785"/>
                  </a:cubicBezTo>
                  <a:cubicBezTo>
                    <a:pt x="755" y="998"/>
                    <a:pt x="755" y="998"/>
                    <a:pt x="755" y="998"/>
                  </a:cubicBezTo>
                  <a:cubicBezTo>
                    <a:pt x="798" y="1023"/>
                    <a:pt x="843" y="1047"/>
                    <a:pt x="886" y="1071"/>
                  </a:cubicBezTo>
                  <a:cubicBezTo>
                    <a:pt x="549" y="1841"/>
                    <a:pt x="549" y="1841"/>
                    <a:pt x="549" y="1841"/>
                  </a:cubicBezTo>
                  <a:cubicBezTo>
                    <a:pt x="519" y="1833"/>
                    <a:pt x="487" y="1824"/>
                    <a:pt x="454" y="1812"/>
                  </a:cubicBezTo>
                  <a:close/>
                  <a:moveTo>
                    <a:pt x="637" y="1856"/>
                  </a:moveTo>
                  <a:cubicBezTo>
                    <a:pt x="962" y="1120"/>
                    <a:pt x="962" y="1120"/>
                    <a:pt x="962" y="1120"/>
                  </a:cubicBezTo>
                  <a:cubicBezTo>
                    <a:pt x="1145" y="1271"/>
                    <a:pt x="1124" y="1543"/>
                    <a:pt x="1061" y="1668"/>
                  </a:cubicBezTo>
                  <a:cubicBezTo>
                    <a:pt x="1005" y="1780"/>
                    <a:pt x="870" y="1884"/>
                    <a:pt x="637" y="1856"/>
                  </a:cubicBezTo>
                  <a:close/>
                </a:path>
              </a:pathLst>
            </a:custGeom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6051550" y="6575425"/>
              <a:ext cx="1704975" cy="3532188"/>
            </a:xfrm>
            <a:custGeom>
              <a:avLst/>
              <a:gdLst>
                <a:gd name="T0" fmla="*/ 409 w 454"/>
                <a:gd name="T1" fmla="*/ 20 h 941"/>
                <a:gd name="T2" fmla="*/ 299 w 454"/>
                <a:gd name="T3" fmla="*/ 241 h 941"/>
                <a:gd name="T4" fmla="*/ 454 w 454"/>
                <a:gd name="T5" fmla="*/ 937 h 941"/>
                <a:gd name="T6" fmla="*/ 360 w 454"/>
                <a:gd name="T7" fmla="*/ 941 h 941"/>
                <a:gd name="T8" fmla="*/ 212 w 454"/>
                <a:gd name="T9" fmla="*/ 258 h 941"/>
                <a:gd name="T10" fmla="*/ 198 w 454"/>
                <a:gd name="T11" fmla="*/ 258 h 941"/>
                <a:gd name="T12" fmla="*/ 334 w 454"/>
                <a:gd name="T13" fmla="*/ 939 h 941"/>
                <a:gd name="T14" fmla="*/ 267 w 454"/>
                <a:gd name="T15" fmla="*/ 893 h 941"/>
                <a:gd name="T16" fmla="*/ 97 w 454"/>
                <a:gd name="T17" fmla="*/ 246 h 941"/>
                <a:gd name="T18" fmla="*/ 26 w 454"/>
                <a:gd name="T19" fmla="*/ 0 h 941"/>
                <a:gd name="T20" fmla="*/ 409 w 454"/>
                <a:gd name="T21" fmla="*/ 20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4" h="941">
                  <a:moveTo>
                    <a:pt x="409" y="20"/>
                  </a:moveTo>
                  <a:cubicBezTo>
                    <a:pt x="409" y="20"/>
                    <a:pt x="415" y="212"/>
                    <a:pt x="299" y="241"/>
                  </a:cubicBezTo>
                  <a:cubicBezTo>
                    <a:pt x="454" y="937"/>
                    <a:pt x="454" y="937"/>
                    <a:pt x="454" y="937"/>
                  </a:cubicBezTo>
                  <a:cubicBezTo>
                    <a:pt x="360" y="941"/>
                    <a:pt x="360" y="941"/>
                    <a:pt x="360" y="941"/>
                  </a:cubicBezTo>
                  <a:cubicBezTo>
                    <a:pt x="212" y="258"/>
                    <a:pt x="212" y="258"/>
                    <a:pt x="212" y="258"/>
                  </a:cubicBezTo>
                  <a:cubicBezTo>
                    <a:pt x="198" y="258"/>
                    <a:pt x="198" y="258"/>
                    <a:pt x="198" y="258"/>
                  </a:cubicBezTo>
                  <a:cubicBezTo>
                    <a:pt x="334" y="939"/>
                    <a:pt x="334" y="939"/>
                    <a:pt x="334" y="939"/>
                  </a:cubicBezTo>
                  <a:cubicBezTo>
                    <a:pt x="267" y="893"/>
                    <a:pt x="267" y="893"/>
                    <a:pt x="267" y="893"/>
                  </a:cubicBezTo>
                  <a:cubicBezTo>
                    <a:pt x="97" y="246"/>
                    <a:pt x="97" y="246"/>
                    <a:pt x="97" y="246"/>
                  </a:cubicBezTo>
                  <a:cubicBezTo>
                    <a:pt x="97" y="246"/>
                    <a:pt x="0" y="181"/>
                    <a:pt x="26" y="0"/>
                  </a:cubicBezTo>
                  <a:lnTo>
                    <a:pt x="409" y="20"/>
                  </a:lnTo>
                  <a:close/>
                </a:path>
              </a:pathLst>
            </a:custGeom>
            <a:solidFill>
              <a:srgbClr val="1F46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6137275" y="6575425"/>
              <a:ext cx="1619250" cy="3524250"/>
            </a:xfrm>
            <a:custGeom>
              <a:avLst/>
              <a:gdLst>
                <a:gd name="T0" fmla="*/ 276 w 431"/>
                <a:gd name="T1" fmla="*/ 241 h 939"/>
                <a:gd name="T2" fmla="*/ 386 w 431"/>
                <a:gd name="T3" fmla="*/ 20 h 939"/>
                <a:gd name="T4" fmla="*/ 3 w 431"/>
                <a:gd name="T5" fmla="*/ 0 h 939"/>
                <a:gd name="T6" fmla="*/ 0 w 431"/>
                <a:gd name="T7" fmla="*/ 21 h 939"/>
                <a:gd name="T8" fmla="*/ 83 w 431"/>
                <a:gd name="T9" fmla="*/ 57 h 939"/>
                <a:gd name="T10" fmla="*/ 127 w 431"/>
                <a:gd name="T11" fmla="*/ 76 h 939"/>
                <a:gd name="T12" fmla="*/ 148 w 431"/>
                <a:gd name="T13" fmla="*/ 65 h 939"/>
                <a:gd name="T14" fmla="*/ 213 w 431"/>
                <a:gd name="T15" fmla="*/ 72 h 939"/>
                <a:gd name="T16" fmla="*/ 282 w 431"/>
                <a:gd name="T17" fmla="*/ 77 h 939"/>
                <a:gd name="T18" fmla="*/ 322 w 431"/>
                <a:gd name="T19" fmla="*/ 86 h 939"/>
                <a:gd name="T20" fmla="*/ 310 w 431"/>
                <a:gd name="T21" fmla="*/ 144 h 939"/>
                <a:gd name="T22" fmla="*/ 216 w 431"/>
                <a:gd name="T23" fmla="*/ 177 h 939"/>
                <a:gd name="T24" fmla="*/ 109 w 431"/>
                <a:gd name="T25" fmla="*/ 194 h 939"/>
                <a:gd name="T26" fmla="*/ 27 w 431"/>
                <a:gd name="T27" fmla="*/ 186 h 939"/>
                <a:gd name="T28" fmla="*/ 73 w 431"/>
                <a:gd name="T29" fmla="*/ 245 h 939"/>
                <a:gd name="T30" fmla="*/ 131 w 431"/>
                <a:gd name="T31" fmla="*/ 311 h 939"/>
                <a:gd name="T32" fmla="*/ 194 w 431"/>
                <a:gd name="T33" fmla="*/ 561 h 939"/>
                <a:gd name="T34" fmla="*/ 277 w 431"/>
                <a:gd name="T35" fmla="*/ 841 h 939"/>
                <a:gd name="T36" fmla="*/ 281 w 431"/>
                <a:gd name="T37" fmla="*/ 846 h 939"/>
                <a:gd name="T38" fmla="*/ 281 w 431"/>
                <a:gd name="T39" fmla="*/ 855 h 939"/>
                <a:gd name="T40" fmla="*/ 281 w 431"/>
                <a:gd name="T41" fmla="*/ 857 h 939"/>
                <a:gd name="T42" fmla="*/ 282 w 431"/>
                <a:gd name="T43" fmla="*/ 919 h 939"/>
                <a:gd name="T44" fmla="*/ 311 w 431"/>
                <a:gd name="T45" fmla="*/ 939 h 939"/>
                <a:gd name="T46" fmla="*/ 175 w 431"/>
                <a:gd name="T47" fmla="*/ 258 h 939"/>
                <a:gd name="T48" fmla="*/ 180 w 431"/>
                <a:gd name="T49" fmla="*/ 258 h 939"/>
                <a:gd name="T50" fmla="*/ 185 w 431"/>
                <a:gd name="T51" fmla="*/ 253 h 939"/>
                <a:gd name="T52" fmla="*/ 236 w 431"/>
                <a:gd name="T53" fmla="*/ 261 h 939"/>
                <a:gd name="T54" fmla="*/ 258 w 431"/>
                <a:gd name="T55" fmla="*/ 323 h 939"/>
                <a:gd name="T56" fmla="*/ 329 w 431"/>
                <a:gd name="T57" fmla="*/ 640 h 939"/>
                <a:gd name="T58" fmla="*/ 374 w 431"/>
                <a:gd name="T59" fmla="*/ 833 h 939"/>
                <a:gd name="T60" fmla="*/ 383 w 431"/>
                <a:gd name="T61" fmla="*/ 939 h 939"/>
                <a:gd name="T62" fmla="*/ 431 w 431"/>
                <a:gd name="T63" fmla="*/ 937 h 939"/>
                <a:gd name="T64" fmla="*/ 276 w 431"/>
                <a:gd name="T65" fmla="*/ 241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1" h="939">
                  <a:moveTo>
                    <a:pt x="276" y="241"/>
                  </a:moveTo>
                  <a:cubicBezTo>
                    <a:pt x="392" y="212"/>
                    <a:pt x="386" y="20"/>
                    <a:pt x="386" y="2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7"/>
                    <a:pt x="1" y="14"/>
                    <a:pt x="0" y="21"/>
                  </a:cubicBezTo>
                  <a:cubicBezTo>
                    <a:pt x="33" y="23"/>
                    <a:pt x="65" y="28"/>
                    <a:pt x="83" y="57"/>
                  </a:cubicBezTo>
                  <a:cubicBezTo>
                    <a:pt x="93" y="74"/>
                    <a:pt x="106" y="88"/>
                    <a:pt x="127" y="76"/>
                  </a:cubicBezTo>
                  <a:cubicBezTo>
                    <a:pt x="133" y="72"/>
                    <a:pt x="140" y="67"/>
                    <a:pt x="148" y="65"/>
                  </a:cubicBezTo>
                  <a:cubicBezTo>
                    <a:pt x="169" y="60"/>
                    <a:pt x="192" y="68"/>
                    <a:pt x="213" y="72"/>
                  </a:cubicBezTo>
                  <a:cubicBezTo>
                    <a:pt x="236" y="76"/>
                    <a:pt x="259" y="75"/>
                    <a:pt x="282" y="77"/>
                  </a:cubicBezTo>
                  <a:cubicBezTo>
                    <a:pt x="294" y="78"/>
                    <a:pt x="312" y="78"/>
                    <a:pt x="322" y="86"/>
                  </a:cubicBezTo>
                  <a:cubicBezTo>
                    <a:pt x="344" y="102"/>
                    <a:pt x="327" y="131"/>
                    <a:pt x="310" y="144"/>
                  </a:cubicBezTo>
                  <a:cubicBezTo>
                    <a:pt x="284" y="165"/>
                    <a:pt x="247" y="169"/>
                    <a:pt x="216" y="177"/>
                  </a:cubicBezTo>
                  <a:cubicBezTo>
                    <a:pt x="181" y="185"/>
                    <a:pt x="145" y="192"/>
                    <a:pt x="109" y="194"/>
                  </a:cubicBezTo>
                  <a:cubicBezTo>
                    <a:pt x="81" y="195"/>
                    <a:pt x="53" y="193"/>
                    <a:pt x="27" y="186"/>
                  </a:cubicBezTo>
                  <a:cubicBezTo>
                    <a:pt x="45" y="222"/>
                    <a:pt x="67" y="241"/>
                    <a:pt x="73" y="245"/>
                  </a:cubicBezTo>
                  <a:cubicBezTo>
                    <a:pt x="103" y="260"/>
                    <a:pt x="121" y="276"/>
                    <a:pt x="131" y="311"/>
                  </a:cubicBezTo>
                  <a:cubicBezTo>
                    <a:pt x="143" y="355"/>
                    <a:pt x="185" y="515"/>
                    <a:pt x="194" y="561"/>
                  </a:cubicBezTo>
                  <a:cubicBezTo>
                    <a:pt x="213" y="656"/>
                    <a:pt x="249" y="748"/>
                    <a:pt x="277" y="841"/>
                  </a:cubicBezTo>
                  <a:cubicBezTo>
                    <a:pt x="279" y="841"/>
                    <a:pt x="281" y="843"/>
                    <a:pt x="281" y="846"/>
                  </a:cubicBezTo>
                  <a:cubicBezTo>
                    <a:pt x="281" y="849"/>
                    <a:pt x="281" y="852"/>
                    <a:pt x="281" y="855"/>
                  </a:cubicBezTo>
                  <a:cubicBezTo>
                    <a:pt x="281" y="856"/>
                    <a:pt x="281" y="857"/>
                    <a:pt x="281" y="857"/>
                  </a:cubicBezTo>
                  <a:cubicBezTo>
                    <a:pt x="281" y="878"/>
                    <a:pt x="280" y="898"/>
                    <a:pt x="282" y="919"/>
                  </a:cubicBezTo>
                  <a:cubicBezTo>
                    <a:pt x="311" y="939"/>
                    <a:pt x="311" y="939"/>
                    <a:pt x="311" y="939"/>
                  </a:cubicBezTo>
                  <a:cubicBezTo>
                    <a:pt x="175" y="258"/>
                    <a:pt x="175" y="258"/>
                    <a:pt x="175" y="258"/>
                  </a:cubicBezTo>
                  <a:cubicBezTo>
                    <a:pt x="180" y="258"/>
                    <a:pt x="180" y="258"/>
                    <a:pt x="180" y="258"/>
                  </a:cubicBezTo>
                  <a:cubicBezTo>
                    <a:pt x="180" y="256"/>
                    <a:pt x="182" y="253"/>
                    <a:pt x="185" y="253"/>
                  </a:cubicBezTo>
                  <a:cubicBezTo>
                    <a:pt x="200" y="253"/>
                    <a:pt x="225" y="247"/>
                    <a:pt x="236" y="261"/>
                  </a:cubicBezTo>
                  <a:cubicBezTo>
                    <a:pt x="251" y="279"/>
                    <a:pt x="255" y="301"/>
                    <a:pt x="258" y="323"/>
                  </a:cubicBezTo>
                  <a:cubicBezTo>
                    <a:pt x="268" y="391"/>
                    <a:pt x="313" y="574"/>
                    <a:pt x="329" y="640"/>
                  </a:cubicBezTo>
                  <a:cubicBezTo>
                    <a:pt x="344" y="704"/>
                    <a:pt x="367" y="767"/>
                    <a:pt x="374" y="833"/>
                  </a:cubicBezTo>
                  <a:cubicBezTo>
                    <a:pt x="378" y="868"/>
                    <a:pt x="380" y="904"/>
                    <a:pt x="383" y="939"/>
                  </a:cubicBezTo>
                  <a:cubicBezTo>
                    <a:pt x="431" y="937"/>
                    <a:pt x="431" y="937"/>
                    <a:pt x="431" y="937"/>
                  </a:cubicBezTo>
                  <a:lnTo>
                    <a:pt x="276" y="241"/>
                  </a:lnTo>
                  <a:close/>
                </a:path>
              </a:pathLst>
            </a:custGeom>
            <a:solidFill>
              <a:srgbClr val="1B324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5837238" y="9453563"/>
              <a:ext cx="1554163" cy="781050"/>
            </a:xfrm>
            <a:custGeom>
              <a:avLst/>
              <a:gdLst>
                <a:gd name="T0" fmla="*/ 49 w 414"/>
                <a:gd name="T1" fmla="*/ 208 h 208"/>
                <a:gd name="T2" fmla="*/ 401 w 414"/>
                <a:gd name="T3" fmla="*/ 174 h 208"/>
                <a:gd name="T4" fmla="*/ 207 w 414"/>
                <a:gd name="T5" fmla="*/ 0 h 208"/>
                <a:gd name="T6" fmla="*/ 49 w 414"/>
                <a:gd name="T7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8">
                  <a:moveTo>
                    <a:pt x="49" y="208"/>
                  </a:moveTo>
                  <a:cubicBezTo>
                    <a:pt x="49" y="208"/>
                    <a:pt x="316" y="203"/>
                    <a:pt x="401" y="174"/>
                  </a:cubicBezTo>
                  <a:cubicBezTo>
                    <a:pt x="401" y="174"/>
                    <a:pt x="414" y="0"/>
                    <a:pt x="207" y="0"/>
                  </a:cubicBezTo>
                  <a:cubicBezTo>
                    <a:pt x="0" y="1"/>
                    <a:pt x="12" y="196"/>
                    <a:pt x="49" y="208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5969000" y="9453563"/>
              <a:ext cx="1047750" cy="555625"/>
            </a:xfrm>
            <a:custGeom>
              <a:avLst/>
              <a:gdLst>
                <a:gd name="T0" fmla="*/ 172 w 279"/>
                <a:gd name="T1" fmla="*/ 0 h 148"/>
                <a:gd name="T2" fmla="*/ 279 w 279"/>
                <a:gd name="T3" fmla="*/ 22 h 148"/>
                <a:gd name="T4" fmla="*/ 266 w 279"/>
                <a:gd name="T5" fmla="*/ 24 h 148"/>
                <a:gd name="T6" fmla="*/ 119 w 279"/>
                <a:gd name="T7" fmla="*/ 90 h 148"/>
                <a:gd name="T8" fmla="*/ 90 w 279"/>
                <a:gd name="T9" fmla="*/ 148 h 148"/>
                <a:gd name="T10" fmla="*/ 0 w 279"/>
                <a:gd name="T11" fmla="*/ 105 h 148"/>
                <a:gd name="T12" fmla="*/ 172 w 279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148">
                  <a:moveTo>
                    <a:pt x="172" y="0"/>
                  </a:moveTo>
                  <a:cubicBezTo>
                    <a:pt x="217" y="0"/>
                    <a:pt x="252" y="9"/>
                    <a:pt x="279" y="22"/>
                  </a:cubicBezTo>
                  <a:cubicBezTo>
                    <a:pt x="275" y="22"/>
                    <a:pt x="271" y="23"/>
                    <a:pt x="266" y="24"/>
                  </a:cubicBezTo>
                  <a:cubicBezTo>
                    <a:pt x="212" y="12"/>
                    <a:pt x="143" y="40"/>
                    <a:pt x="119" y="90"/>
                  </a:cubicBezTo>
                  <a:cubicBezTo>
                    <a:pt x="104" y="106"/>
                    <a:pt x="94" y="125"/>
                    <a:pt x="90" y="148"/>
                  </a:cubicBezTo>
                  <a:cubicBezTo>
                    <a:pt x="51" y="142"/>
                    <a:pt x="17" y="128"/>
                    <a:pt x="0" y="105"/>
                  </a:cubicBezTo>
                  <a:cubicBezTo>
                    <a:pt x="16" y="53"/>
                    <a:pt x="65" y="1"/>
                    <a:pt x="172" y="0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6235700" y="9601200"/>
              <a:ext cx="206375" cy="107950"/>
            </a:xfrm>
            <a:custGeom>
              <a:avLst/>
              <a:gdLst>
                <a:gd name="T0" fmla="*/ 54 w 55"/>
                <a:gd name="T1" fmla="*/ 15 h 29"/>
                <a:gd name="T2" fmla="*/ 27 w 55"/>
                <a:gd name="T3" fmla="*/ 29 h 29"/>
                <a:gd name="T4" fmla="*/ 0 w 55"/>
                <a:gd name="T5" fmla="*/ 15 h 29"/>
                <a:gd name="T6" fmla="*/ 27 w 55"/>
                <a:gd name="T7" fmla="*/ 1 h 29"/>
                <a:gd name="T8" fmla="*/ 54 w 55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9">
                  <a:moveTo>
                    <a:pt x="54" y="15"/>
                  </a:moveTo>
                  <a:cubicBezTo>
                    <a:pt x="55" y="22"/>
                    <a:pt x="42" y="29"/>
                    <a:pt x="27" y="29"/>
                  </a:cubicBezTo>
                  <a:cubicBezTo>
                    <a:pt x="12" y="29"/>
                    <a:pt x="0" y="23"/>
                    <a:pt x="0" y="15"/>
                  </a:cubicBezTo>
                  <a:cubicBezTo>
                    <a:pt x="0" y="7"/>
                    <a:pt x="12" y="1"/>
                    <a:pt x="27" y="1"/>
                  </a:cubicBezTo>
                  <a:cubicBezTo>
                    <a:pt x="42" y="0"/>
                    <a:pt x="54" y="7"/>
                    <a:pt x="54" y="15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6257925" y="9551988"/>
              <a:ext cx="1550988" cy="781050"/>
            </a:xfrm>
            <a:custGeom>
              <a:avLst/>
              <a:gdLst>
                <a:gd name="T0" fmla="*/ 48 w 413"/>
                <a:gd name="T1" fmla="*/ 208 h 208"/>
                <a:gd name="T2" fmla="*/ 401 w 413"/>
                <a:gd name="T3" fmla="*/ 174 h 208"/>
                <a:gd name="T4" fmla="*/ 206 w 413"/>
                <a:gd name="T5" fmla="*/ 1 h 208"/>
                <a:gd name="T6" fmla="*/ 48 w 413"/>
                <a:gd name="T7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208">
                  <a:moveTo>
                    <a:pt x="48" y="208"/>
                  </a:moveTo>
                  <a:cubicBezTo>
                    <a:pt x="48" y="208"/>
                    <a:pt x="316" y="204"/>
                    <a:pt x="401" y="174"/>
                  </a:cubicBezTo>
                  <a:cubicBezTo>
                    <a:pt x="401" y="174"/>
                    <a:pt x="413" y="0"/>
                    <a:pt x="206" y="1"/>
                  </a:cubicBezTo>
                  <a:cubicBezTo>
                    <a:pt x="0" y="1"/>
                    <a:pt x="11" y="196"/>
                    <a:pt x="48" y="208"/>
                  </a:cubicBezTo>
                  <a:close/>
                </a:path>
              </a:pathLst>
            </a:custGeom>
            <a:solidFill>
              <a:srgbClr val="2A28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6384925" y="9551988"/>
              <a:ext cx="1228725" cy="682625"/>
            </a:xfrm>
            <a:custGeom>
              <a:avLst/>
              <a:gdLst>
                <a:gd name="T0" fmla="*/ 327 w 327"/>
                <a:gd name="T1" fmla="*/ 58 h 182"/>
                <a:gd name="T2" fmla="*/ 172 w 327"/>
                <a:gd name="T3" fmla="*/ 1 h 182"/>
                <a:gd name="T4" fmla="*/ 0 w 327"/>
                <a:gd name="T5" fmla="*/ 106 h 182"/>
                <a:gd name="T6" fmla="*/ 327 w 327"/>
                <a:gd name="T7" fmla="*/ 5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182">
                  <a:moveTo>
                    <a:pt x="327" y="58"/>
                  </a:moveTo>
                  <a:cubicBezTo>
                    <a:pt x="299" y="26"/>
                    <a:pt x="252" y="0"/>
                    <a:pt x="172" y="1"/>
                  </a:cubicBezTo>
                  <a:cubicBezTo>
                    <a:pt x="65" y="1"/>
                    <a:pt x="17" y="53"/>
                    <a:pt x="0" y="106"/>
                  </a:cubicBezTo>
                  <a:cubicBezTo>
                    <a:pt x="60" y="182"/>
                    <a:pt x="303" y="163"/>
                    <a:pt x="327" y="58"/>
                  </a:cubicBezTo>
                  <a:close/>
                </a:path>
              </a:pathLst>
            </a:custGeom>
            <a:solidFill>
              <a:srgbClr val="35345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6651625" y="9701213"/>
              <a:ext cx="206375" cy="109538"/>
            </a:xfrm>
            <a:custGeom>
              <a:avLst/>
              <a:gdLst>
                <a:gd name="T0" fmla="*/ 55 w 55"/>
                <a:gd name="T1" fmla="*/ 14 h 29"/>
                <a:gd name="T2" fmla="*/ 28 w 55"/>
                <a:gd name="T3" fmla="*/ 28 h 29"/>
                <a:gd name="T4" fmla="*/ 1 w 55"/>
                <a:gd name="T5" fmla="*/ 15 h 29"/>
                <a:gd name="T6" fmla="*/ 28 w 55"/>
                <a:gd name="T7" fmla="*/ 0 h 29"/>
                <a:gd name="T8" fmla="*/ 55 w 55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9">
                  <a:moveTo>
                    <a:pt x="55" y="14"/>
                  </a:moveTo>
                  <a:cubicBezTo>
                    <a:pt x="55" y="22"/>
                    <a:pt x="43" y="28"/>
                    <a:pt x="28" y="28"/>
                  </a:cubicBezTo>
                  <a:cubicBezTo>
                    <a:pt x="13" y="29"/>
                    <a:pt x="1" y="22"/>
                    <a:pt x="1" y="15"/>
                  </a:cubicBezTo>
                  <a:cubicBezTo>
                    <a:pt x="0" y="7"/>
                    <a:pt x="13" y="0"/>
                    <a:pt x="28" y="0"/>
                  </a:cubicBezTo>
                  <a:cubicBezTo>
                    <a:pt x="43" y="0"/>
                    <a:pt x="55" y="6"/>
                    <a:pt x="55" y="14"/>
                  </a:cubicBezTo>
                  <a:close/>
                </a:path>
              </a:pathLst>
            </a:custGeom>
            <a:solidFill>
              <a:srgbClr val="48486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6084888" y="4406900"/>
              <a:ext cx="1803400" cy="2420938"/>
            </a:xfrm>
            <a:custGeom>
              <a:avLst/>
              <a:gdLst>
                <a:gd name="T0" fmla="*/ 443 w 480"/>
                <a:gd name="T1" fmla="*/ 91 h 645"/>
                <a:gd name="T2" fmla="*/ 205 w 480"/>
                <a:gd name="T3" fmla="*/ 0 h 645"/>
                <a:gd name="T4" fmla="*/ 160 w 480"/>
                <a:gd name="T5" fmla="*/ 36 h 645"/>
                <a:gd name="T6" fmla="*/ 42 w 480"/>
                <a:gd name="T7" fmla="*/ 395 h 645"/>
                <a:gd name="T8" fmla="*/ 17 w 480"/>
                <a:gd name="T9" fmla="*/ 578 h 645"/>
                <a:gd name="T10" fmla="*/ 399 w 480"/>
                <a:gd name="T11" fmla="*/ 645 h 645"/>
                <a:gd name="T12" fmla="*/ 443 w 480"/>
                <a:gd name="T13" fmla="*/ 91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0" h="645">
                  <a:moveTo>
                    <a:pt x="443" y="91"/>
                  </a:moveTo>
                  <a:cubicBezTo>
                    <a:pt x="443" y="91"/>
                    <a:pt x="434" y="34"/>
                    <a:pt x="205" y="0"/>
                  </a:cubicBezTo>
                  <a:cubicBezTo>
                    <a:pt x="205" y="0"/>
                    <a:pt x="175" y="3"/>
                    <a:pt x="160" y="36"/>
                  </a:cubicBezTo>
                  <a:cubicBezTo>
                    <a:pt x="152" y="56"/>
                    <a:pt x="111" y="232"/>
                    <a:pt x="42" y="395"/>
                  </a:cubicBezTo>
                  <a:cubicBezTo>
                    <a:pt x="0" y="497"/>
                    <a:pt x="17" y="578"/>
                    <a:pt x="17" y="578"/>
                  </a:cubicBezTo>
                  <a:cubicBezTo>
                    <a:pt x="399" y="645"/>
                    <a:pt x="399" y="645"/>
                    <a:pt x="399" y="645"/>
                  </a:cubicBezTo>
                  <a:cubicBezTo>
                    <a:pt x="399" y="645"/>
                    <a:pt x="480" y="160"/>
                    <a:pt x="443" y="91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6084888" y="4484688"/>
              <a:ext cx="1803400" cy="2343150"/>
            </a:xfrm>
            <a:custGeom>
              <a:avLst/>
              <a:gdLst>
                <a:gd name="T0" fmla="*/ 443 w 480"/>
                <a:gd name="T1" fmla="*/ 70 h 624"/>
                <a:gd name="T2" fmla="*/ 313 w 480"/>
                <a:gd name="T3" fmla="*/ 0 h 624"/>
                <a:gd name="T4" fmla="*/ 341 w 480"/>
                <a:gd name="T5" fmla="*/ 57 h 624"/>
                <a:gd name="T6" fmla="*/ 387 w 480"/>
                <a:gd name="T7" fmla="*/ 110 h 624"/>
                <a:gd name="T8" fmla="*/ 364 w 480"/>
                <a:gd name="T9" fmla="*/ 209 h 624"/>
                <a:gd name="T10" fmla="*/ 351 w 480"/>
                <a:gd name="T11" fmla="*/ 309 h 624"/>
                <a:gd name="T12" fmla="*/ 347 w 480"/>
                <a:gd name="T13" fmla="*/ 403 h 624"/>
                <a:gd name="T14" fmla="*/ 327 w 480"/>
                <a:gd name="T15" fmla="*/ 489 h 624"/>
                <a:gd name="T16" fmla="*/ 304 w 480"/>
                <a:gd name="T17" fmla="*/ 544 h 624"/>
                <a:gd name="T18" fmla="*/ 173 w 480"/>
                <a:gd name="T19" fmla="*/ 539 h 624"/>
                <a:gd name="T20" fmla="*/ 75 w 480"/>
                <a:gd name="T21" fmla="*/ 486 h 624"/>
                <a:gd name="T22" fmla="*/ 50 w 480"/>
                <a:gd name="T23" fmla="*/ 356 h 624"/>
                <a:gd name="T24" fmla="*/ 42 w 480"/>
                <a:gd name="T25" fmla="*/ 374 h 624"/>
                <a:gd name="T26" fmla="*/ 17 w 480"/>
                <a:gd name="T27" fmla="*/ 557 h 624"/>
                <a:gd name="T28" fmla="*/ 399 w 480"/>
                <a:gd name="T29" fmla="*/ 624 h 624"/>
                <a:gd name="T30" fmla="*/ 443 w 480"/>
                <a:gd name="T31" fmla="*/ 7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0" h="624">
                  <a:moveTo>
                    <a:pt x="443" y="70"/>
                  </a:moveTo>
                  <a:cubicBezTo>
                    <a:pt x="443" y="70"/>
                    <a:pt x="437" y="33"/>
                    <a:pt x="313" y="0"/>
                  </a:cubicBezTo>
                  <a:cubicBezTo>
                    <a:pt x="320" y="21"/>
                    <a:pt x="329" y="41"/>
                    <a:pt x="341" y="57"/>
                  </a:cubicBezTo>
                  <a:cubicBezTo>
                    <a:pt x="355" y="76"/>
                    <a:pt x="374" y="90"/>
                    <a:pt x="387" y="110"/>
                  </a:cubicBezTo>
                  <a:cubicBezTo>
                    <a:pt x="414" y="151"/>
                    <a:pt x="390" y="177"/>
                    <a:pt x="364" y="209"/>
                  </a:cubicBezTo>
                  <a:cubicBezTo>
                    <a:pt x="339" y="240"/>
                    <a:pt x="350" y="273"/>
                    <a:pt x="351" y="309"/>
                  </a:cubicBezTo>
                  <a:cubicBezTo>
                    <a:pt x="352" y="340"/>
                    <a:pt x="352" y="372"/>
                    <a:pt x="347" y="403"/>
                  </a:cubicBezTo>
                  <a:cubicBezTo>
                    <a:pt x="343" y="432"/>
                    <a:pt x="335" y="461"/>
                    <a:pt x="327" y="489"/>
                  </a:cubicBezTo>
                  <a:cubicBezTo>
                    <a:pt x="322" y="507"/>
                    <a:pt x="316" y="529"/>
                    <a:pt x="304" y="544"/>
                  </a:cubicBezTo>
                  <a:cubicBezTo>
                    <a:pt x="272" y="580"/>
                    <a:pt x="210" y="550"/>
                    <a:pt x="173" y="539"/>
                  </a:cubicBezTo>
                  <a:cubicBezTo>
                    <a:pt x="138" y="528"/>
                    <a:pt x="98" y="517"/>
                    <a:pt x="75" y="486"/>
                  </a:cubicBezTo>
                  <a:cubicBezTo>
                    <a:pt x="47" y="450"/>
                    <a:pt x="45" y="400"/>
                    <a:pt x="50" y="356"/>
                  </a:cubicBezTo>
                  <a:cubicBezTo>
                    <a:pt x="47" y="362"/>
                    <a:pt x="45" y="368"/>
                    <a:pt x="42" y="374"/>
                  </a:cubicBezTo>
                  <a:cubicBezTo>
                    <a:pt x="0" y="476"/>
                    <a:pt x="17" y="557"/>
                    <a:pt x="17" y="557"/>
                  </a:cubicBezTo>
                  <a:cubicBezTo>
                    <a:pt x="399" y="624"/>
                    <a:pt x="399" y="624"/>
                    <a:pt x="399" y="624"/>
                  </a:cubicBezTo>
                  <a:cubicBezTo>
                    <a:pt x="399" y="624"/>
                    <a:pt x="480" y="139"/>
                    <a:pt x="443" y="70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7173913" y="4244975"/>
              <a:ext cx="585788" cy="552450"/>
            </a:xfrm>
            <a:custGeom>
              <a:avLst/>
              <a:gdLst>
                <a:gd name="T0" fmla="*/ 156 w 156"/>
                <a:gd name="T1" fmla="*/ 0 h 147"/>
                <a:gd name="T2" fmla="*/ 142 w 156"/>
                <a:gd name="T3" fmla="*/ 116 h 147"/>
                <a:gd name="T4" fmla="*/ 84 w 156"/>
                <a:gd name="T5" fmla="*/ 146 h 147"/>
                <a:gd name="T6" fmla="*/ 0 w 156"/>
                <a:gd name="T7" fmla="*/ 112 h 147"/>
                <a:gd name="T8" fmla="*/ 3 w 156"/>
                <a:gd name="T9" fmla="*/ 78 h 147"/>
                <a:gd name="T10" fmla="*/ 156 w 156"/>
                <a:gd name="T1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47">
                  <a:moveTo>
                    <a:pt x="156" y="0"/>
                  </a:moveTo>
                  <a:cubicBezTo>
                    <a:pt x="156" y="0"/>
                    <a:pt x="151" y="99"/>
                    <a:pt x="142" y="116"/>
                  </a:cubicBezTo>
                  <a:cubicBezTo>
                    <a:pt x="132" y="133"/>
                    <a:pt x="110" y="147"/>
                    <a:pt x="84" y="146"/>
                  </a:cubicBezTo>
                  <a:cubicBezTo>
                    <a:pt x="19" y="143"/>
                    <a:pt x="0" y="112"/>
                    <a:pt x="0" y="112"/>
                  </a:cubicBezTo>
                  <a:cubicBezTo>
                    <a:pt x="3" y="78"/>
                    <a:pt x="3" y="78"/>
                    <a:pt x="3" y="78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7185025" y="4162425"/>
              <a:ext cx="620713" cy="555625"/>
            </a:xfrm>
            <a:custGeom>
              <a:avLst/>
              <a:gdLst>
                <a:gd name="T0" fmla="*/ 165 w 165"/>
                <a:gd name="T1" fmla="*/ 0 h 148"/>
                <a:gd name="T2" fmla="*/ 151 w 165"/>
                <a:gd name="T3" fmla="*/ 116 h 148"/>
                <a:gd name="T4" fmla="*/ 93 w 165"/>
                <a:gd name="T5" fmla="*/ 146 h 148"/>
                <a:gd name="T6" fmla="*/ 0 w 165"/>
                <a:gd name="T7" fmla="*/ 121 h 148"/>
                <a:gd name="T8" fmla="*/ 32 w 165"/>
                <a:gd name="T9" fmla="*/ 69 h 148"/>
                <a:gd name="T10" fmla="*/ 165 w 165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48">
                  <a:moveTo>
                    <a:pt x="165" y="0"/>
                  </a:moveTo>
                  <a:cubicBezTo>
                    <a:pt x="165" y="0"/>
                    <a:pt x="160" y="99"/>
                    <a:pt x="151" y="116"/>
                  </a:cubicBezTo>
                  <a:cubicBezTo>
                    <a:pt x="141" y="133"/>
                    <a:pt x="119" y="148"/>
                    <a:pt x="93" y="146"/>
                  </a:cubicBezTo>
                  <a:cubicBezTo>
                    <a:pt x="28" y="143"/>
                    <a:pt x="0" y="121"/>
                    <a:pt x="0" y="121"/>
                  </a:cubicBezTo>
                  <a:cubicBezTo>
                    <a:pt x="32" y="69"/>
                    <a:pt x="32" y="69"/>
                    <a:pt x="32" y="69"/>
                  </a:cubicBezTo>
                  <a:lnTo>
                    <a:pt x="165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7218363" y="4162425"/>
              <a:ext cx="587375" cy="393700"/>
            </a:xfrm>
            <a:custGeom>
              <a:avLst/>
              <a:gdLst>
                <a:gd name="T0" fmla="*/ 123 w 156"/>
                <a:gd name="T1" fmla="*/ 43 h 105"/>
                <a:gd name="T2" fmla="*/ 7 w 156"/>
                <a:gd name="T3" fmla="*/ 102 h 105"/>
                <a:gd name="T4" fmla="*/ 1 w 156"/>
                <a:gd name="T5" fmla="*/ 105 h 105"/>
                <a:gd name="T6" fmla="*/ 0 w 156"/>
                <a:gd name="T7" fmla="*/ 66 h 105"/>
                <a:gd name="T8" fmla="*/ 156 w 156"/>
                <a:gd name="T9" fmla="*/ 0 h 105"/>
                <a:gd name="T10" fmla="*/ 153 w 156"/>
                <a:gd name="T11" fmla="*/ 46 h 105"/>
                <a:gd name="T12" fmla="*/ 123 w 156"/>
                <a:gd name="T13" fmla="*/ 4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05">
                  <a:moveTo>
                    <a:pt x="123" y="43"/>
                  </a:moveTo>
                  <a:cubicBezTo>
                    <a:pt x="80" y="51"/>
                    <a:pt x="47" y="86"/>
                    <a:pt x="7" y="102"/>
                  </a:cubicBezTo>
                  <a:cubicBezTo>
                    <a:pt x="4" y="103"/>
                    <a:pt x="3" y="104"/>
                    <a:pt x="1" y="10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5" y="21"/>
                    <a:pt x="153" y="46"/>
                  </a:cubicBezTo>
                  <a:cubicBezTo>
                    <a:pt x="144" y="42"/>
                    <a:pt x="134" y="41"/>
                    <a:pt x="123" y="43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6708775" y="4065588"/>
              <a:ext cx="352425" cy="550863"/>
            </a:xfrm>
            <a:custGeom>
              <a:avLst/>
              <a:gdLst>
                <a:gd name="T0" fmla="*/ 9 w 94"/>
                <a:gd name="T1" fmla="*/ 0 h 147"/>
                <a:gd name="T2" fmla="*/ 2 w 94"/>
                <a:gd name="T3" fmla="*/ 89 h 147"/>
                <a:gd name="T4" fmla="*/ 79 w 94"/>
                <a:gd name="T5" fmla="*/ 147 h 147"/>
                <a:gd name="T6" fmla="*/ 94 w 94"/>
                <a:gd name="T7" fmla="*/ 48 h 147"/>
                <a:gd name="T8" fmla="*/ 9 w 94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47">
                  <a:moveTo>
                    <a:pt x="9" y="0"/>
                  </a:moveTo>
                  <a:cubicBezTo>
                    <a:pt x="9" y="0"/>
                    <a:pt x="0" y="80"/>
                    <a:pt x="2" y="89"/>
                  </a:cubicBezTo>
                  <a:cubicBezTo>
                    <a:pt x="4" y="98"/>
                    <a:pt x="3" y="126"/>
                    <a:pt x="79" y="147"/>
                  </a:cubicBezTo>
                  <a:cubicBezTo>
                    <a:pt x="94" y="48"/>
                    <a:pt x="94" y="48"/>
                    <a:pt x="94" y="48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6697663" y="3997325"/>
              <a:ext cx="303213" cy="552450"/>
            </a:xfrm>
            <a:custGeom>
              <a:avLst/>
              <a:gdLst>
                <a:gd name="T0" fmla="*/ 9 w 81"/>
                <a:gd name="T1" fmla="*/ 0 h 147"/>
                <a:gd name="T2" fmla="*/ 2 w 81"/>
                <a:gd name="T3" fmla="*/ 90 h 147"/>
                <a:gd name="T4" fmla="*/ 79 w 81"/>
                <a:gd name="T5" fmla="*/ 147 h 147"/>
                <a:gd name="T6" fmla="*/ 81 w 81"/>
                <a:gd name="T7" fmla="*/ 45 h 147"/>
                <a:gd name="T8" fmla="*/ 9 w 81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47">
                  <a:moveTo>
                    <a:pt x="9" y="0"/>
                  </a:moveTo>
                  <a:cubicBezTo>
                    <a:pt x="9" y="0"/>
                    <a:pt x="0" y="80"/>
                    <a:pt x="2" y="90"/>
                  </a:cubicBezTo>
                  <a:cubicBezTo>
                    <a:pt x="4" y="99"/>
                    <a:pt x="3" y="126"/>
                    <a:pt x="79" y="147"/>
                  </a:cubicBezTo>
                  <a:cubicBezTo>
                    <a:pt x="81" y="45"/>
                    <a:pt x="81" y="45"/>
                    <a:pt x="81" y="45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6708775" y="3997325"/>
              <a:ext cx="292100" cy="492125"/>
            </a:xfrm>
            <a:custGeom>
              <a:avLst/>
              <a:gdLst>
                <a:gd name="T0" fmla="*/ 68 w 78"/>
                <a:gd name="T1" fmla="*/ 126 h 131"/>
                <a:gd name="T2" fmla="*/ 0 w 78"/>
                <a:gd name="T3" fmla="*/ 61 h 131"/>
                <a:gd name="T4" fmla="*/ 6 w 78"/>
                <a:gd name="T5" fmla="*/ 0 h 131"/>
                <a:gd name="T6" fmla="*/ 78 w 78"/>
                <a:gd name="T7" fmla="*/ 45 h 131"/>
                <a:gd name="T8" fmla="*/ 77 w 78"/>
                <a:gd name="T9" fmla="*/ 131 h 131"/>
                <a:gd name="T10" fmla="*/ 68 w 78"/>
                <a:gd name="T11" fmla="*/ 12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31">
                  <a:moveTo>
                    <a:pt x="68" y="126"/>
                  </a:moveTo>
                  <a:cubicBezTo>
                    <a:pt x="40" y="112"/>
                    <a:pt x="28" y="73"/>
                    <a:pt x="0" y="61"/>
                  </a:cubicBezTo>
                  <a:cubicBezTo>
                    <a:pt x="2" y="34"/>
                    <a:pt x="6" y="0"/>
                    <a:pt x="6" y="0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7" y="131"/>
                    <a:pt x="77" y="131"/>
                    <a:pt x="77" y="131"/>
                  </a:cubicBezTo>
                  <a:cubicBezTo>
                    <a:pt x="74" y="129"/>
                    <a:pt x="72" y="128"/>
                    <a:pt x="68" y="126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6272213" y="4530725"/>
              <a:ext cx="928688" cy="2146300"/>
            </a:xfrm>
            <a:custGeom>
              <a:avLst/>
              <a:gdLst>
                <a:gd name="T0" fmla="*/ 247 w 247"/>
                <a:gd name="T1" fmla="*/ 10 h 572"/>
                <a:gd name="T2" fmla="*/ 233 w 247"/>
                <a:gd name="T3" fmla="*/ 436 h 572"/>
                <a:gd name="T4" fmla="*/ 125 w 247"/>
                <a:gd name="T5" fmla="*/ 572 h 572"/>
                <a:gd name="T6" fmla="*/ 47 w 247"/>
                <a:gd name="T7" fmla="*/ 558 h 572"/>
                <a:gd name="T8" fmla="*/ 6 w 247"/>
                <a:gd name="T9" fmla="*/ 415 h 572"/>
                <a:gd name="T10" fmla="*/ 182 w 247"/>
                <a:gd name="T11" fmla="*/ 0 h 572"/>
                <a:gd name="T12" fmla="*/ 247 w 247"/>
                <a:gd name="T13" fmla="*/ 1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572">
                  <a:moveTo>
                    <a:pt x="247" y="10"/>
                  </a:moveTo>
                  <a:cubicBezTo>
                    <a:pt x="233" y="436"/>
                    <a:pt x="233" y="436"/>
                    <a:pt x="233" y="436"/>
                  </a:cubicBezTo>
                  <a:cubicBezTo>
                    <a:pt x="125" y="572"/>
                    <a:pt x="125" y="572"/>
                    <a:pt x="125" y="572"/>
                  </a:cubicBezTo>
                  <a:cubicBezTo>
                    <a:pt x="47" y="558"/>
                    <a:pt x="47" y="558"/>
                    <a:pt x="47" y="558"/>
                  </a:cubicBezTo>
                  <a:cubicBezTo>
                    <a:pt x="47" y="558"/>
                    <a:pt x="0" y="459"/>
                    <a:pt x="6" y="415"/>
                  </a:cubicBezTo>
                  <a:cubicBezTo>
                    <a:pt x="12" y="370"/>
                    <a:pt x="182" y="0"/>
                    <a:pt x="182" y="0"/>
                  </a:cubicBezTo>
                  <a:lnTo>
                    <a:pt x="247" y="10"/>
                  </a:ln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6321425" y="4530725"/>
              <a:ext cx="838200" cy="2251075"/>
            </a:xfrm>
            <a:custGeom>
              <a:avLst/>
              <a:gdLst>
                <a:gd name="T0" fmla="*/ 223 w 223"/>
                <a:gd name="T1" fmla="*/ 10 h 600"/>
                <a:gd name="T2" fmla="*/ 203 w 223"/>
                <a:gd name="T3" fmla="*/ 437 h 600"/>
                <a:gd name="T4" fmla="*/ 56 w 223"/>
                <a:gd name="T5" fmla="*/ 600 h 600"/>
                <a:gd name="T6" fmla="*/ 0 w 223"/>
                <a:gd name="T7" fmla="*/ 418 h 600"/>
                <a:gd name="T8" fmla="*/ 183 w 223"/>
                <a:gd name="T9" fmla="*/ 0 h 600"/>
                <a:gd name="T10" fmla="*/ 223 w 223"/>
                <a:gd name="T11" fmla="*/ 1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600">
                  <a:moveTo>
                    <a:pt x="223" y="10"/>
                  </a:moveTo>
                  <a:cubicBezTo>
                    <a:pt x="223" y="10"/>
                    <a:pt x="221" y="233"/>
                    <a:pt x="203" y="437"/>
                  </a:cubicBezTo>
                  <a:cubicBezTo>
                    <a:pt x="56" y="600"/>
                    <a:pt x="56" y="600"/>
                    <a:pt x="56" y="600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0" y="418"/>
                    <a:pt x="77" y="191"/>
                    <a:pt x="183" y="0"/>
                  </a:cubicBezTo>
                  <a:lnTo>
                    <a:pt x="223" y="10"/>
                  </a:ln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6321425" y="4530725"/>
              <a:ext cx="728663" cy="2251075"/>
            </a:xfrm>
            <a:custGeom>
              <a:avLst/>
              <a:gdLst>
                <a:gd name="T0" fmla="*/ 183 w 194"/>
                <a:gd name="T1" fmla="*/ 0 h 600"/>
                <a:gd name="T2" fmla="*/ 190 w 194"/>
                <a:gd name="T3" fmla="*/ 2 h 600"/>
                <a:gd name="T4" fmla="*/ 194 w 194"/>
                <a:gd name="T5" fmla="*/ 6 h 600"/>
                <a:gd name="T6" fmla="*/ 56 w 194"/>
                <a:gd name="T7" fmla="*/ 600 h 600"/>
                <a:gd name="T8" fmla="*/ 0 w 194"/>
                <a:gd name="T9" fmla="*/ 418 h 600"/>
                <a:gd name="T10" fmla="*/ 183 w 194"/>
                <a:gd name="T11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600">
                  <a:moveTo>
                    <a:pt x="183" y="0"/>
                  </a:moveTo>
                  <a:cubicBezTo>
                    <a:pt x="190" y="2"/>
                    <a:pt x="190" y="2"/>
                    <a:pt x="190" y="2"/>
                  </a:cubicBezTo>
                  <a:cubicBezTo>
                    <a:pt x="194" y="6"/>
                    <a:pt x="194" y="6"/>
                    <a:pt x="194" y="6"/>
                  </a:cubicBezTo>
                  <a:cubicBezTo>
                    <a:pt x="56" y="600"/>
                    <a:pt x="56" y="600"/>
                    <a:pt x="56" y="600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0" y="418"/>
                    <a:pt x="77" y="191"/>
                    <a:pt x="183" y="0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6821488" y="4695825"/>
              <a:ext cx="327025" cy="592138"/>
            </a:xfrm>
            <a:custGeom>
              <a:avLst/>
              <a:gdLst>
                <a:gd name="T0" fmla="*/ 27 w 87"/>
                <a:gd name="T1" fmla="*/ 0 h 158"/>
                <a:gd name="T2" fmla="*/ 27 w 87"/>
                <a:gd name="T3" fmla="*/ 0 h 158"/>
                <a:gd name="T4" fmla="*/ 87 w 87"/>
                <a:gd name="T5" fmla="*/ 94 h 158"/>
                <a:gd name="T6" fmla="*/ 84 w 87"/>
                <a:gd name="T7" fmla="*/ 158 h 158"/>
                <a:gd name="T8" fmla="*/ 84 w 87"/>
                <a:gd name="T9" fmla="*/ 158 h 158"/>
                <a:gd name="T10" fmla="*/ 0 w 87"/>
                <a:gd name="T11" fmla="*/ 53 h 158"/>
                <a:gd name="T12" fmla="*/ 27 w 87"/>
                <a:gd name="T13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58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6" y="39"/>
                    <a:pt x="87" y="94"/>
                  </a:cubicBezTo>
                  <a:cubicBezTo>
                    <a:pt x="86" y="114"/>
                    <a:pt x="85" y="135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20" y="120"/>
                    <a:pt x="0" y="53"/>
                  </a:cubicBezTo>
                  <a:cubicBezTo>
                    <a:pt x="8" y="36"/>
                    <a:pt x="17" y="18"/>
                    <a:pt x="27" y="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4"/>
            <p:cNvSpPr/>
            <p:nvPr/>
          </p:nvSpPr>
          <p:spPr bwMode="auto">
            <a:xfrm>
              <a:off x="6596063" y="5172075"/>
              <a:ext cx="525463" cy="731838"/>
            </a:xfrm>
            <a:custGeom>
              <a:avLst/>
              <a:gdLst>
                <a:gd name="T0" fmla="*/ 0 w 140"/>
                <a:gd name="T1" fmla="*/ 59 h 195"/>
                <a:gd name="T2" fmla="*/ 0 w 140"/>
                <a:gd name="T3" fmla="*/ 59 h 195"/>
                <a:gd name="T4" fmla="*/ 25 w 140"/>
                <a:gd name="T5" fmla="*/ 0 h 195"/>
                <a:gd name="T6" fmla="*/ 25 w 140"/>
                <a:gd name="T7" fmla="*/ 0 h 195"/>
                <a:gd name="T8" fmla="*/ 140 w 140"/>
                <a:gd name="T9" fmla="*/ 126 h 195"/>
                <a:gd name="T10" fmla="*/ 140 w 140"/>
                <a:gd name="T11" fmla="*/ 126 h 195"/>
                <a:gd name="T12" fmla="*/ 135 w 140"/>
                <a:gd name="T13" fmla="*/ 195 h 195"/>
                <a:gd name="T14" fmla="*/ 0 w 140"/>
                <a:gd name="T15" fmla="*/ 5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95">
                  <a:moveTo>
                    <a:pt x="0" y="59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8" y="40"/>
                    <a:pt x="16" y="2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83" y="82"/>
                    <a:pt x="140" y="126"/>
                    <a:pt x="140" y="126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38" y="149"/>
                    <a:pt x="137" y="172"/>
                    <a:pt x="135" y="195"/>
                  </a:cubicBezTo>
                  <a:cubicBezTo>
                    <a:pt x="47" y="167"/>
                    <a:pt x="0" y="59"/>
                    <a:pt x="0" y="59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6400800" y="5686425"/>
              <a:ext cx="514350" cy="806450"/>
            </a:xfrm>
            <a:custGeom>
              <a:avLst/>
              <a:gdLst>
                <a:gd name="T0" fmla="*/ 104 w 137"/>
                <a:gd name="T1" fmla="*/ 215 h 215"/>
                <a:gd name="T2" fmla="*/ 0 w 137"/>
                <a:gd name="T3" fmla="*/ 51 h 215"/>
                <a:gd name="T4" fmla="*/ 0 w 137"/>
                <a:gd name="T5" fmla="*/ 51 h 215"/>
                <a:gd name="T6" fmla="*/ 20 w 137"/>
                <a:gd name="T7" fmla="*/ 0 h 215"/>
                <a:gd name="T8" fmla="*/ 20 w 137"/>
                <a:gd name="T9" fmla="*/ 0 h 215"/>
                <a:gd name="T10" fmla="*/ 137 w 137"/>
                <a:gd name="T11" fmla="*/ 179 h 215"/>
                <a:gd name="T12" fmla="*/ 104 w 137"/>
                <a:gd name="T13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215">
                  <a:moveTo>
                    <a:pt x="104" y="215"/>
                  </a:moveTo>
                  <a:cubicBezTo>
                    <a:pt x="42" y="172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6" y="36"/>
                    <a:pt x="12" y="19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56" y="99"/>
                    <a:pt x="136" y="179"/>
                    <a:pt x="137" y="179"/>
                  </a:cubicBezTo>
                  <a:lnTo>
                    <a:pt x="104" y="215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6"/>
            <p:cNvSpPr/>
            <p:nvPr/>
          </p:nvSpPr>
          <p:spPr bwMode="auto">
            <a:xfrm>
              <a:off x="6881813" y="4308475"/>
              <a:ext cx="379413" cy="300038"/>
            </a:xfrm>
            <a:custGeom>
              <a:avLst/>
              <a:gdLst>
                <a:gd name="T0" fmla="*/ 100 w 101"/>
                <a:gd name="T1" fmla="*/ 21 h 80"/>
                <a:gd name="T2" fmla="*/ 75 w 101"/>
                <a:gd name="T3" fmla="*/ 78 h 80"/>
                <a:gd name="T4" fmla="*/ 32 w 101"/>
                <a:gd name="T5" fmla="*/ 69 h 80"/>
                <a:gd name="T6" fmla="*/ 22 w 101"/>
                <a:gd name="T7" fmla="*/ 0 h 80"/>
                <a:gd name="T8" fmla="*/ 100 w 101"/>
                <a:gd name="T9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80">
                  <a:moveTo>
                    <a:pt x="100" y="21"/>
                  </a:moveTo>
                  <a:cubicBezTo>
                    <a:pt x="101" y="32"/>
                    <a:pt x="91" y="73"/>
                    <a:pt x="75" y="78"/>
                  </a:cubicBezTo>
                  <a:cubicBezTo>
                    <a:pt x="66" y="80"/>
                    <a:pt x="50" y="77"/>
                    <a:pt x="32" y="69"/>
                  </a:cubicBezTo>
                  <a:cubicBezTo>
                    <a:pt x="0" y="55"/>
                    <a:pt x="22" y="0"/>
                    <a:pt x="22" y="0"/>
                  </a:cubicBezTo>
                  <a:lnTo>
                    <a:pt x="100" y="21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7"/>
            <p:cNvSpPr/>
            <p:nvPr/>
          </p:nvSpPr>
          <p:spPr bwMode="auto">
            <a:xfrm>
              <a:off x="5903913" y="357187"/>
              <a:ext cx="2817813" cy="4110038"/>
            </a:xfrm>
            <a:custGeom>
              <a:avLst/>
              <a:gdLst>
                <a:gd name="T0" fmla="*/ 52 w 750"/>
                <a:gd name="T1" fmla="*/ 488 h 1095"/>
                <a:gd name="T2" fmla="*/ 1 w 750"/>
                <a:gd name="T3" fmla="*/ 840 h 1095"/>
                <a:gd name="T4" fmla="*/ 60 w 750"/>
                <a:gd name="T5" fmla="*/ 957 h 1095"/>
                <a:gd name="T6" fmla="*/ 240 w 750"/>
                <a:gd name="T7" fmla="*/ 1023 h 1095"/>
                <a:gd name="T8" fmla="*/ 317 w 750"/>
                <a:gd name="T9" fmla="*/ 1089 h 1095"/>
                <a:gd name="T10" fmla="*/ 355 w 750"/>
                <a:gd name="T11" fmla="*/ 1090 h 1095"/>
                <a:gd name="T12" fmla="*/ 406 w 750"/>
                <a:gd name="T13" fmla="*/ 1067 h 1095"/>
                <a:gd name="T14" fmla="*/ 610 w 750"/>
                <a:gd name="T15" fmla="*/ 1066 h 1095"/>
                <a:gd name="T16" fmla="*/ 673 w 750"/>
                <a:gd name="T17" fmla="*/ 984 h 1095"/>
                <a:gd name="T18" fmla="*/ 748 w 750"/>
                <a:gd name="T19" fmla="*/ 568 h 1095"/>
                <a:gd name="T20" fmla="*/ 684 w 750"/>
                <a:gd name="T21" fmla="*/ 290 h 1095"/>
                <a:gd name="T22" fmla="*/ 52 w 750"/>
                <a:gd name="T23" fmla="*/ 488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0" h="1095">
                  <a:moveTo>
                    <a:pt x="52" y="488"/>
                  </a:moveTo>
                  <a:cubicBezTo>
                    <a:pt x="52" y="488"/>
                    <a:pt x="0" y="754"/>
                    <a:pt x="1" y="840"/>
                  </a:cubicBezTo>
                  <a:cubicBezTo>
                    <a:pt x="1" y="926"/>
                    <a:pt x="14" y="937"/>
                    <a:pt x="60" y="957"/>
                  </a:cubicBezTo>
                  <a:cubicBezTo>
                    <a:pt x="105" y="978"/>
                    <a:pt x="220" y="1004"/>
                    <a:pt x="240" y="1023"/>
                  </a:cubicBezTo>
                  <a:cubicBezTo>
                    <a:pt x="260" y="1041"/>
                    <a:pt x="283" y="1088"/>
                    <a:pt x="317" y="1089"/>
                  </a:cubicBezTo>
                  <a:cubicBezTo>
                    <a:pt x="331" y="1090"/>
                    <a:pt x="345" y="1095"/>
                    <a:pt x="355" y="1090"/>
                  </a:cubicBezTo>
                  <a:cubicBezTo>
                    <a:pt x="370" y="1081"/>
                    <a:pt x="394" y="1068"/>
                    <a:pt x="406" y="1067"/>
                  </a:cubicBezTo>
                  <a:cubicBezTo>
                    <a:pt x="426" y="1066"/>
                    <a:pt x="583" y="1070"/>
                    <a:pt x="610" y="1066"/>
                  </a:cubicBezTo>
                  <a:cubicBezTo>
                    <a:pt x="637" y="1062"/>
                    <a:pt x="659" y="1043"/>
                    <a:pt x="673" y="984"/>
                  </a:cubicBezTo>
                  <a:cubicBezTo>
                    <a:pt x="686" y="926"/>
                    <a:pt x="750" y="689"/>
                    <a:pt x="748" y="568"/>
                  </a:cubicBezTo>
                  <a:cubicBezTo>
                    <a:pt x="746" y="448"/>
                    <a:pt x="749" y="349"/>
                    <a:pt x="684" y="290"/>
                  </a:cubicBezTo>
                  <a:cubicBezTo>
                    <a:pt x="666" y="264"/>
                    <a:pt x="146" y="0"/>
                    <a:pt x="52" y="48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8"/>
            <p:cNvSpPr/>
            <p:nvPr/>
          </p:nvSpPr>
          <p:spPr bwMode="auto">
            <a:xfrm>
              <a:off x="8477250" y="2759075"/>
              <a:ext cx="585788" cy="855663"/>
            </a:xfrm>
            <a:custGeom>
              <a:avLst/>
              <a:gdLst>
                <a:gd name="T0" fmla="*/ 0 w 156"/>
                <a:gd name="T1" fmla="*/ 206 h 228"/>
                <a:gd name="T2" fmla="*/ 108 w 156"/>
                <a:gd name="T3" fmla="*/ 45 h 228"/>
                <a:gd name="T4" fmla="*/ 7 w 156"/>
                <a:gd name="T5" fmla="*/ 63 h 228"/>
                <a:gd name="T6" fmla="*/ 0 w 156"/>
                <a:gd name="T7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228">
                  <a:moveTo>
                    <a:pt x="0" y="206"/>
                  </a:moveTo>
                  <a:cubicBezTo>
                    <a:pt x="121" y="228"/>
                    <a:pt x="156" y="89"/>
                    <a:pt x="108" y="45"/>
                  </a:cubicBezTo>
                  <a:cubicBezTo>
                    <a:pt x="59" y="0"/>
                    <a:pt x="7" y="63"/>
                    <a:pt x="7" y="63"/>
                  </a:cubicBezTo>
                  <a:lnTo>
                    <a:pt x="0" y="20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9"/>
            <p:cNvSpPr/>
            <p:nvPr/>
          </p:nvSpPr>
          <p:spPr bwMode="auto">
            <a:xfrm>
              <a:off x="5559425" y="2293937"/>
              <a:ext cx="627063" cy="735013"/>
            </a:xfrm>
            <a:custGeom>
              <a:avLst/>
              <a:gdLst>
                <a:gd name="T0" fmla="*/ 118 w 167"/>
                <a:gd name="T1" fmla="*/ 196 h 196"/>
                <a:gd name="T2" fmla="*/ 33 w 167"/>
                <a:gd name="T3" fmla="*/ 148 h 196"/>
                <a:gd name="T4" fmla="*/ 97 w 167"/>
                <a:gd name="T5" fmla="*/ 10 h 196"/>
                <a:gd name="T6" fmla="*/ 148 w 167"/>
                <a:gd name="T7" fmla="*/ 97 h 196"/>
                <a:gd name="T8" fmla="*/ 118 w 167"/>
                <a:gd name="T9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96">
                  <a:moveTo>
                    <a:pt x="118" y="196"/>
                  </a:moveTo>
                  <a:cubicBezTo>
                    <a:pt x="118" y="196"/>
                    <a:pt x="66" y="195"/>
                    <a:pt x="33" y="148"/>
                  </a:cubicBezTo>
                  <a:cubicBezTo>
                    <a:pt x="0" y="102"/>
                    <a:pt x="27" y="0"/>
                    <a:pt x="97" y="10"/>
                  </a:cubicBezTo>
                  <a:cubicBezTo>
                    <a:pt x="167" y="20"/>
                    <a:pt x="148" y="97"/>
                    <a:pt x="148" y="97"/>
                  </a:cubicBezTo>
                  <a:lnTo>
                    <a:pt x="118" y="196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0"/>
            <p:cNvSpPr/>
            <p:nvPr/>
          </p:nvSpPr>
          <p:spPr bwMode="auto">
            <a:xfrm>
              <a:off x="5991225" y="954087"/>
              <a:ext cx="2711450" cy="3419475"/>
            </a:xfrm>
            <a:custGeom>
              <a:avLst/>
              <a:gdLst>
                <a:gd name="T0" fmla="*/ 73 w 722"/>
                <a:gd name="T1" fmla="*/ 351 h 911"/>
                <a:gd name="T2" fmla="*/ 36 w 722"/>
                <a:gd name="T3" fmla="*/ 534 h 911"/>
                <a:gd name="T4" fmla="*/ 4 w 722"/>
                <a:gd name="T5" fmla="*/ 690 h 911"/>
                <a:gd name="T6" fmla="*/ 37 w 722"/>
                <a:gd name="T7" fmla="*/ 756 h 911"/>
                <a:gd name="T8" fmla="*/ 135 w 722"/>
                <a:gd name="T9" fmla="*/ 798 h 911"/>
                <a:gd name="T10" fmla="*/ 176 w 722"/>
                <a:gd name="T11" fmla="*/ 813 h 911"/>
                <a:gd name="T12" fmla="*/ 235 w 722"/>
                <a:gd name="T13" fmla="*/ 869 h 911"/>
                <a:gd name="T14" fmla="*/ 311 w 722"/>
                <a:gd name="T15" fmla="*/ 904 h 911"/>
                <a:gd name="T16" fmla="*/ 418 w 722"/>
                <a:gd name="T17" fmla="*/ 890 h 911"/>
                <a:gd name="T18" fmla="*/ 582 w 722"/>
                <a:gd name="T19" fmla="*/ 870 h 911"/>
                <a:gd name="T20" fmla="*/ 643 w 722"/>
                <a:gd name="T21" fmla="*/ 788 h 911"/>
                <a:gd name="T22" fmla="*/ 708 w 722"/>
                <a:gd name="T23" fmla="*/ 369 h 911"/>
                <a:gd name="T24" fmla="*/ 661 w 722"/>
                <a:gd name="T25" fmla="*/ 95 h 911"/>
                <a:gd name="T26" fmla="*/ 599 w 722"/>
                <a:gd name="T27" fmla="*/ 59 h 911"/>
                <a:gd name="T28" fmla="*/ 516 w 722"/>
                <a:gd name="T29" fmla="*/ 37 h 911"/>
                <a:gd name="T30" fmla="*/ 396 w 722"/>
                <a:gd name="T31" fmla="*/ 1 h 911"/>
                <a:gd name="T32" fmla="*/ 277 w 722"/>
                <a:gd name="T33" fmla="*/ 25 h 911"/>
                <a:gd name="T34" fmla="*/ 144 w 722"/>
                <a:gd name="T35" fmla="*/ 120 h 911"/>
                <a:gd name="T36" fmla="*/ 86 w 722"/>
                <a:gd name="T37" fmla="*/ 284 h 911"/>
                <a:gd name="T38" fmla="*/ 73 w 722"/>
                <a:gd name="T39" fmla="*/ 351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2" h="911">
                  <a:moveTo>
                    <a:pt x="73" y="351"/>
                  </a:moveTo>
                  <a:cubicBezTo>
                    <a:pt x="63" y="413"/>
                    <a:pt x="56" y="474"/>
                    <a:pt x="36" y="534"/>
                  </a:cubicBezTo>
                  <a:cubicBezTo>
                    <a:pt x="20" y="584"/>
                    <a:pt x="0" y="637"/>
                    <a:pt x="4" y="690"/>
                  </a:cubicBezTo>
                  <a:cubicBezTo>
                    <a:pt x="7" y="716"/>
                    <a:pt x="14" y="744"/>
                    <a:pt x="37" y="756"/>
                  </a:cubicBezTo>
                  <a:cubicBezTo>
                    <a:pt x="68" y="772"/>
                    <a:pt x="103" y="784"/>
                    <a:pt x="135" y="798"/>
                  </a:cubicBezTo>
                  <a:cubicBezTo>
                    <a:pt x="148" y="804"/>
                    <a:pt x="163" y="806"/>
                    <a:pt x="176" y="813"/>
                  </a:cubicBezTo>
                  <a:cubicBezTo>
                    <a:pt x="201" y="824"/>
                    <a:pt x="213" y="854"/>
                    <a:pt x="235" y="869"/>
                  </a:cubicBezTo>
                  <a:cubicBezTo>
                    <a:pt x="258" y="885"/>
                    <a:pt x="284" y="899"/>
                    <a:pt x="311" y="904"/>
                  </a:cubicBezTo>
                  <a:cubicBezTo>
                    <a:pt x="348" y="911"/>
                    <a:pt x="384" y="893"/>
                    <a:pt x="418" y="890"/>
                  </a:cubicBezTo>
                  <a:cubicBezTo>
                    <a:pt x="503" y="882"/>
                    <a:pt x="572" y="871"/>
                    <a:pt x="582" y="870"/>
                  </a:cubicBezTo>
                  <a:cubicBezTo>
                    <a:pt x="608" y="866"/>
                    <a:pt x="629" y="847"/>
                    <a:pt x="643" y="788"/>
                  </a:cubicBezTo>
                  <a:cubicBezTo>
                    <a:pt x="656" y="729"/>
                    <a:pt x="709" y="490"/>
                    <a:pt x="708" y="369"/>
                  </a:cubicBezTo>
                  <a:cubicBezTo>
                    <a:pt x="707" y="249"/>
                    <a:pt x="722" y="153"/>
                    <a:pt x="661" y="95"/>
                  </a:cubicBezTo>
                  <a:cubicBezTo>
                    <a:pt x="649" y="78"/>
                    <a:pt x="616" y="67"/>
                    <a:pt x="599" y="59"/>
                  </a:cubicBezTo>
                  <a:cubicBezTo>
                    <a:pt x="570" y="46"/>
                    <a:pt x="545" y="43"/>
                    <a:pt x="516" y="37"/>
                  </a:cubicBezTo>
                  <a:cubicBezTo>
                    <a:pt x="475" y="28"/>
                    <a:pt x="439" y="3"/>
                    <a:pt x="396" y="1"/>
                  </a:cubicBezTo>
                  <a:cubicBezTo>
                    <a:pt x="356" y="0"/>
                    <a:pt x="315" y="13"/>
                    <a:pt x="277" y="25"/>
                  </a:cubicBezTo>
                  <a:cubicBezTo>
                    <a:pt x="224" y="43"/>
                    <a:pt x="177" y="73"/>
                    <a:pt x="144" y="120"/>
                  </a:cubicBezTo>
                  <a:cubicBezTo>
                    <a:pt x="111" y="169"/>
                    <a:pt x="99" y="227"/>
                    <a:pt x="86" y="284"/>
                  </a:cubicBezTo>
                  <a:cubicBezTo>
                    <a:pt x="81" y="306"/>
                    <a:pt x="77" y="329"/>
                    <a:pt x="73" y="351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1"/>
            <p:cNvSpPr/>
            <p:nvPr/>
          </p:nvSpPr>
          <p:spPr bwMode="auto">
            <a:xfrm>
              <a:off x="6223000" y="307975"/>
              <a:ext cx="2430463" cy="1955800"/>
            </a:xfrm>
            <a:custGeom>
              <a:avLst/>
              <a:gdLst>
                <a:gd name="T0" fmla="*/ 334 w 647"/>
                <a:gd name="T1" fmla="*/ 521 h 521"/>
                <a:gd name="T2" fmla="*/ 647 w 647"/>
                <a:gd name="T3" fmla="*/ 449 h 521"/>
                <a:gd name="T4" fmla="*/ 599 w 647"/>
                <a:gd name="T5" fmla="*/ 267 h 521"/>
                <a:gd name="T6" fmla="*/ 0 w 647"/>
                <a:gd name="T7" fmla="*/ 423 h 521"/>
                <a:gd name="T8" fmla="*/ 236 w 647"/>
                <a:gd name="T9" fmla="*/ 514 h 521"/>
                <a:gd name="T10" fmla="*/ 334 w 647"/>
                <a:gd name="T11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7" h="521">
                  <a:moveTo>
                    <a:pt x="334" y="521"/>
                  </a:moveTo>
                  <a:cubicBezTo>
                    <a:pt x="440" y="511"/>
                    <a:pt x="548" y="485"/>
                    <a:pt x="647" y="449"/>
                  </a:cubicBezTo>
                  <a:cubicBezTo>
                    <a:pt x="647" y="372"/>
                    <a:pt x="643" y="309"/>
                    <a:pt x="599" y="267"/>
                  </a:cubicBezTo>
                  <a:cubicBezTo>
                    <a:pt x="582" y="242"/>
                    <a:pt x="117" y="0"/>
                    <a:pt x="0" y="423"/>
                  </a:cubicBezTo>
                  <a:cubicBezTo>
                    <a:pt x="78" y="456"/>
                    <a:pt x="155" y="489"/>
                    <a:pt x="236" y="514"/>
                  </a:cubicBezTo>
                  <a:cubicBezTo>
                    <a:pt x="267" y="517"/>
                    <a:pt x="301" y="517"/>
                    <a:pt x="334" y="52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2"/>
            <p:cNvSpPr/>
            <p:nvPr/>
          </p:nvSpPr>
          <p:spPr bwMode="auto">
            <a:xfrm>
              <a:off x="5843588" y="1141412"/>
              <a:ext cx="711200" cy="2016125"/>
            </a:xfrm>
            <a:custGeom>
              <a:avLst/>
              <a:gdLst>
                <a:gd name="T0" fmla="*/ 62 w 189"/>
                <a:gd name="T1" fmla="*/ 0 h 537"/>
                <a:gd name="T2" fmla="*/ 0 w 189"/>
                <a:gd name="T3" fmla="*/ 317 h 537"/>
                <a:gd name="T4" fmla="*/ 34 w 189"/>
                <a:gd name="T5" fmla="*/ 320 h 537"/>
                <a:gd name="T6" fmla="*/ 74 w 189"/>
                <a:gd name="T7" fmla="*/ 391 h 537"/>
                <a:gd name="T8" fmla="*/ 41 w 189"/>
                <a:gd name="T9" fmla="*/ 518 h 537"/>
                <a:gd name="T10" fmla="*/ 63 w 189"/>
                <a:gd name="T11" fmla="*/ 532 h 537"/>
                <a:gd name="T12" fmla="*/ 88 w 189"/>
                <a:gd name="T13" fmla="*/ 526 h 537"/>
                <a:gd name="T14" fmla="*/ 189 w 189"/>
                <a:gd name="T15" fmla="*/ 73 h 537"/>
                <a:gd name="T16" fmla="*/ 62 w 189"/>
                <a:gd name="T17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537">
                  <a:moveTo>
                    <a:pt x="62" y="0"/>
                  </a:moveTo>
                  <a:cubicBezTo>
                    <a:pt x="62" y="0"/>
                    <a:pt x="5" y="231"/>
                    <a:pt x="0" y="317"/>
                  </a:cubicBezTo>
                  <a:cubicBezTo>
                    <a:pt x="0" y="317"/>
                    <a:pt x="16" y="315"/>
                    <a:pt x="34" y="320"/>
                  </a:cubicBezTo>
                  <a:cubicBezTo>
                    <a:pt x="49" y="324"/>
                    <a:pt x="78" y="341"/>
                    <a:pt x="74" y="391"/>
                  </a:cubicBezTo>
                  <a:cubicBezTo>
                    <a:pt x="68" y="485"/>
                    <a:pt x="41" y="518"/>
                    <a:pt x="41" y="518"/>
                  </a:cubicBezTo>
                  <a:cubicBezTo>
                    <a:pt x="41" y="518"/>
                    <a:pt x="41" y="528"/>
                    <a:pt x="63" y="532"/>
                  </a:cubicBezTo>
                  <a:cubicBezTo>
                    <a:pt x="85" y="537"/>
                    <a:pt x="88" y="526"/>
                    <a:pt x="88" y="526"/>
                  </a:cubicBezTo>
                  <a:cubicBezTo>
                    <a:pt x="189" y="73"/>
                    <a:pt x="189" y="73"/>
                    <a:pt x="189" y="73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3"/>
            <p:cNvSpPr/>
            <p:nvPr/>
          </p:nvSpPr>
          <p:spPr bwMode="auto">
            <a:xfrm>
              <a:off x="5843588" y="2079625"/>
              <a:ext cx="263525" cy="357188"/>
            </a:xfrm>
            <a:custGeom>
              <a:avLst/>
              <a:gdLst>
                <a:gd name="T0" fmla="*/ 66 w 70"/>
                <a:gd name="T1" fmla="*/ 95 h 95"/>
                <a:gd name="T2" fmla="*/ 70 w 70"/>
                <a:gd name="T3" fmla="*/ 56 h 95"/>
                <a:gd name="T4" fmla="*/ 63 w 70"/>
                <a:gd name="T5" fmla="*/ 40 h 95"/>
                <a:gd name="T6" fmla="*/ 18 w 70"/>
                <a:gd name="T7" fmla="*/ 2 h 95"/>
                <a:gd name="T8" fmla="*/ 9 w 70"/>
                <a:gd name="T9" fmla="*/ 0 h 95"/>
                <a:gd name="T10" fmla="*/ 0 w 70"/>
                <a:gd name="T11" fmla="*/ 67 h 95"/>
                <a:gd name="T12" fmla="*/ 34 w 70"/>
                <a:gd name="T13" fmla="*/ 70 h 95"/>
                <a:gd name="T14" fmla="*/ 66 w 70"/>
                <a:gd name="T15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95">
                  <a:moveTo>
                    <a:pt x="66" y="95"/>
                  </a:moveTo>
                  <a:cubicBezTo>
                    <a:pt x="67" y="82"/>
                    <a:pt x="68" y="70"/>
                    <a:pt x="70" y="56"/>
                  </a:cubicBezTo>
                  <a:cubicBezTo>
                    <a:pt x="67" y="51"/>
                    <a:pt x="65" y="45"/>
                    <a:pt x="63" y="40"/>
                  </a:cubicBezTo>
                  <a:cubicBezTo>
                    <a:pt x="47" y="28"/>
                    <a:pt x="33" y="14"/>
                    <a:pt x="18" y="2"/>
                  </a:cubicBezTo>
                  <a:cubicBezTo>
                    <a:pt x="15" y="1"/>
                    <a:pt x="12" y="1"/>
                    <a:pt x="9" y="0"/>
                  </a:cubicBezTo>
                  <a:cubicBezTo>
                    <a:pt x="4" y="26"/>
                    <a:pt x="1" y="50"/>
                    <a:pt x="0" y="67"/>
                  </a:cubicBezTo>
                  <a:cubicBezTo>
                    <a:pt x="0" y="67"/>
                    <a:pt x="16" y="65"/>
                    <a:pt x="34" y="70"/>
                  </a:cubicBezTo>
                  <a:cubicBezTo>
                    <a:pt x="43" y="72"/>
                    <a:pt x="57" y="79"/>
                    <a:pt x="66" y="95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4"/>
            <p:cNvSpPr/>
            <p:nvPr/>
          </p:nvSpPr>
          <p:spPr bwMode="auto">
            <a:xfrm>
              <a:off x="5980113" y="1298575"/>
              <a:ext cx="525463" cy="566738"/>
            </a:xfrm>
            <a:custGeom>
              <a:avLst/>
              <a:gdLst>
                <a:gd name="T0" fmla="*/ 14 w 140"/>
                <a:gd name="T1" fmla="*/ 0 h 151"/>
                <a:gd name="T2" fmla="*/ 0 w 140"/>
                <a:gd name="T3" fmla="*/ 69 h 151"/>
                <a:gd name="T4" fmla="*/ 126 w 140"/>
                <a:gd name="T5" fmla="*/ 151 h 151"/>
                <a:gd name="T6" fmla="*/ 140 w 140"/>
                <a:gd name="T7" fmla="*/ 92 h 151"/>
                <a:gd name="T8" fmla="*/ 14 w 140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51">
                  <a:moveTo>
                    <a:pt x="14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7" y="138"/>
                    <a:pt x="126" y="151"/>
                  </a:cubicBezTo>
                  <a:cubicBezTo>
                    <a:pt x="140" y="92"/>
                    <a:pt x="140" y="92"/>
                    <a:pt x="140" y="92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5"/>
            <p:cNvSpPr/>
            <p:nvPr/>
          </p:nvSpPr>
          <p:spPr bwMode="auto">
            <a:xfrm>
              <a:off x="5840413" y="327025"/>
              <a:ext cx="3595688" cy="3216275"/>
            </a:xfrm>
            <a:custGeom>
              <a:avLst/>
              <a:gdLst>
                <a:gd name="T0" fmla="*/ 178 w 957"/>
                <a:gd name="T1" fmla="*/ 19 h 857"/>
                <a:gd name="T2" fmla="*/ 353 w 957"/>
                <a:gd name="T3" fmla="*/ 126 h 857"/>
                <a:gd name="T4" fmla="*/ 690 w 957"/>
                <a:gd name="T5" fmla="*/ 98 h 857"/>
                <a:gd name="T6" fmla="*/ 837 w 957"/>
                <a:gd name="T7" fmla="*/ 294 h 857"/>
                <a:gd name="T8" fmla="*/ 945 w 957"/>
                <a:gd name="T9" fmla="*/ 370 h 857"/>
                <a:gd name="T10" fmla="*/ 814 w 957"/>
                <a:gd name="T11" fmla="*/ 697 h 857"/>
                <a:gd name="T12" fmla="*/ 806 w 957"/>
                <a:gd name="T13" fmla="*/ 690 h 857"/>
                <a:gd name="T14" fmla="*/ 734 w 957"/>
                <a:gd name="T15" fmla="*/ 693 h 857"/>
                <a:gd name="T16" fmla="*/ 709 w 957"/>
                <a:gd name="T17" fmla="*/ 845 h 857"/>
                <a:gd name="T18" fmla="*/ 681 w 957"/>
                <a:gd name="T19" fmla="*/ 852 h 857"/>
                <a:gd name="T20" fmla="*/ 661 w 957"/>
                <a:gd name="T21" fmla="*/ 825 h 857"/>
                <a:gd name="T22" fmla="*/ 712 w 957"/>
                <a:gd name="T23" fmla="*/ 541 h 857"/>
                <a:gd name="T24" fmla="*/ 728 w 957"/>
                <a:gd name="T25" fmla="*/ 416 h 857"/>
                <a:gd name="T26" fmla="*/ 236 w 957"/>
                <a:gd name="T27" fmla="*/ 432 h 857"/>
                <a:gd name="T28" fmla="*/ 6 w 957"/>
                <a:gd name="T29" fmla="*/ 67 h 857"/>
                <a:gd name="T30" fmla="*/ 72 w 957"/>
                <a:gd name="T31" fmla="*/ 169 h 857"/>
                <a:gd name="T32" fmla="*/ 111 w 957"/>
                <a:gd name="T33" fmla="*/ 0 h 857"/>
                <a:gd name="T34" fmla="*/ 145 w 957"/>
                <a:gd name="T35" fmla="*/ 99 h 857"/>
                <a:gd name="T36" fmla="*/ 178 w 957"/>
                <a:gd name="T37" fmla="*/ 19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7" h="857">
                  <a:moveTo>
                    <a:pt x="178" y="19"/>
                  </a:moveTo>
                  <a:cubicBezTo>
                    <a:pt x="178" y="19"/>
                    <a:pt x="162" y="124"/>
                    <a:pt x="353" y="126"/>
                  </a:cubicBezTo>
                  <a:cubicBezTo>
                    <a:pt x="484" y="127"/>
                    <a:pt x="587" y="75"/>
                    <a:pt x="690" y="98"/>
                  </a:cubicBezTo>
                  <a:cubicBezTo>
                    <a:pt x="792" y="122"/>
                    <a:pt x="848" y="228"/>
                    <a:pt x="837" y="294"/>
                  </a:cubicBezTo>
                  <a:cubicBezTo>
                    <a:pt x="837" y="294"/>
                    <a:pt x="925" y="257"/>
                    <a:pt x="945" y="370"/>
                  </a:cubicBezTo>
                  <a:cubicBezTo>
                    <a:pt x="957" y="440"/>
                    <a:pt x="902" y="544"/>
                    <a:pt x="814" y="697"/>
                  </a:cubicBezTo>
                  <a:cubicBezTo>
                    <a:pt x="814" y="697"/>
                    <a:pt x="811" y="693"/>
                    <a:pt x="806" y="690"/>
                  </a:cubicBezTo>
                  <a:cubicBezTo>
                    <a:pt x="795" y="680"/>
                    <a:pt x="769" y="668"/>
                    <a:pt x="734" y="693"/>
                  </a:cubicBezTo>
                  <a:cubicBezTo>
                    <a:pt x="706" y="713"/>
                    <a:pt x="709" y="845"/>
                    <a:pt x="709" y="845"/>
                  </a:cubicBezTo>
                  <a:cubicBezTo>
                    <a:pt x="709" y="845"/>
                    <a:pt x="710" y="857"/>
                    <a:pt x="681" y="852"/>
                  </a:cubicBezTo>
                  <a:cubicBezTo>
                    <a:pt x="653" y="847"/>
                    <a:pt x="661" y="825"/>
                    <a:pt x="661" y="825"/>
                  </a:cubicBezTo>
                  <a:cubicBezTo>
                    <a:pt x="661" y="825"/>
                    <a:pt x="680" y="698"/>
                    <a:pt x="712" y="541"/>
                  </a:cubicBezTo>
                  <a:cubicBezTo>
                    <a:pt x="724" y="476"/>
                    <a:pt x="735" y="437"/>
                    <a:pt x="728" y="416"/>
                  </a:cubicBezTo>
                  <a:cubicBezTo>
                    <a:pt x="728" y="416"/>
                    <a:pt x="468" y="527"/>
                    <a:pt x="236" y="432"/>
                  </a:cubicBezTo>
                  <a:cubicBezTo>
                    <a:pt x="4" y="336"/>
                    <a:pt x="0" y="177"/>
                    <a:pt x="6" y="67"/>
                  </a:cubicBezTo>
                  <a:cubicBezTo>
                    <a:pt x="6" y="67"/>
                    <a:pt x="18" y="137"/>
                    <a:pt x="72" y="169"/>
                  </a:cubicBezTo>
                  <a:cubicBezTo>
                    <a:pt x="72" y="169"/>
                    <a:pt x="36" y="74"/>
                    <a:pt x="111" y="0"/>
                  </a:cubicBezTo>
                  <a:cubicBezTo>
                    <a:pt x="111" y="0"/>
                    <a:pt x="116" y="72"/>
                    <a:pt x="145" y="99"/>
                  </a:cubicBezTo>
                  <a:cubicBezTo>
                    <a:pt x="145" y="99"/>
                    <a:pt x="132" y="82"/>
                    <a:pt x="178" y="19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6"/>
            <p:cNvSpPr/>
            <p:nvPr/>
          </p:nvSpPr>
          <p:spPr bwMode="auto">
            <a:xfrm>
              <a:off x="5840413" y="327025"/>
              <a:ext cx="1300163" cy="1733550"/>
            </a:xfrm>
            <a:custGeom>
              <a:avLst/>
              <a:gdLst>
                <a:gd name="T0" fmla="*/ 334 w 346"/>
                <a:gd name="T1" fmla="*/ 389 h 462"/>
                <a:gd name="T2" fmla="*/ 310 w 346"/>
                <a:gd name="T3" fmla="*/ 327 h 462"/>
                <a:gd name="T4" fmla="*/ 271 w 346"/>
                <a:gd name="T5" fmla="*/ 303 h 462"/>
                <a:gd name="T6" fmla="*/ 266 w 346"/>
                <a:gd name="T7" fmla="*/ 216 h 462"/>
                <a:gd name="T8" fmla="*/ 285 w 346"/>
                <a:gd name="T9" fmla="*/ 120 h 462"/>
                <a:gd name="T10" fmla="*/ 178 w 346"/>
                <a:gd name="T11" fmla="*/ 19 h 462"/>
                <a:gd name="T12" fmla="*/ 145 w 346"/>
                <a:gd name="T13" fmla="*/ 99 h 462"/>
                <a:gd name="T14" fmla="*/ 111 w 346"/>
                <a:gd name="T15" fmla="*/ 0 h 462"/>
                <a:gd name="T16" fmla="*/ 72 w 346"/>
                <a:gd name="T17" fmla="*/ 169 h 462"/>
                <a:gd name="T18" fmla="*/ 6 w 346"/>
                <a:gd name="T19" fmla="*/ 67 h 462"/>
                <a:gd name="T20" fmla="*/ 236 w 346"/>
                <a:gd name="T21" fmla="*/ 432 h 462"/>
                <a:gd name="T22" fmla="*/ 346 w 346"/>
                <a:gd name="T23" fmla="*/ 462 h 462"/>
                <a:gd name="T24" fmla="*/ 334 w 346"/>
                <a:gd name="T25" fmla="*/ 38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6" h="462">
                  <a:moveTo>
                    <a:pt x="334" y="389"/>
                  </a:moveTo>
                  <a:cubicBezTo>
                    <a:pt x="332" y="364"/>
                    <a:pt x="336" y="340"/>
                    <a:pt x="310" y="327"/>
                  </a:cubicBezTo>
                  <a:cubicBezTo>
                    <a:pt x="296" y="320"/>
                    <a:pt x="283" y="314"/>
                    <a:pt x="271" y="303"/>
                  </a:cubicBezTo>
                  <a:cubicBezTo>
                    <a:pt x="250" y="282"/>
                    <a:pt x="259" y="240"/>
                    <a:pt x="266" y="216"/>
                  </a:cubicBezTo>
                  <a:cubicBezTo>
                    <a:pt x="274" y="184"/>
                    <a:pt x="280" y="152"/>
                    <a:pt x="285" y="120"/>
                  </a:cubicBezTo>
                  <a:cubicBezTo>
                    <a:pt x="166" y="97"/>
                    <a:pt x="178" y="19"/>
                    <a:pt x="178" y="19"/>
                  </a:cubicBezTo>
                  <a:cubicBezTo>
                    <a:pt x="132" y="82"/>
                    <a:pt x="145" y="99"/>
                    <a:pt x="145" y="99"/>
                  </a:cubicBezTo>
                  <a:cubicBezTo>
                    <a:pt x="116" y="72"/>
                    <a:pt x="111" y="0"/>
                    <a:pt x="111" y="0"/>
                  </a:cubicBezTo>
                  <a:cubicBezTo>
                    <a:pt x="36" y="74"/>
                    <a:pt x="72" y="169"/>
                    <a:pt x="72" y="169"/>
                  </a:cubicBezTo>
                  <a:cubicBezTo>
                    <a:pt x="18" y="137"/>
                    <a:pt x="6" y="67"/>
                    <a:pt x="6" y="67"/>
                  </a:cubicBezTo>
                  <a:cubicBezTo>
                    <a:pt x="0" y="177"/>
                    <a:pt x="4" y="336"/>
                    <a:pt x="236" y="432"/>
                  </a:cubicBezTo>
                  <a:cubicBezTo>
                    <a:pt x="272" y="447"/>
                    <a:pt x="309" y="456"/>
                    <a:pt x="346" y="462"/>
                  </a:cubicBezTo>
                  <a:cubicBezTo>
                    <a:pt x="339" y="439"/>
                    <a:pt x="336" y="414"/>
                    <a:pt x="334" y="389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7"/>
            <p:cNvSpPr/>
            <p:nvPr/>
          </p:nvSpPr>
          <p:spPr bwMode="auto">
            <a:xfrm>
              <a:off x="8570913" y="2728912"/>
              <a:ext cx="428625" cy="217488"/>
            </a:xfrm>
            <a:custGeom>
              <a:avLst/>
              <a:gdLst>
                <a:gd name="T0" fmla="*/ 114 w 114"/>
                <a:gd name="T1" fmla="*/ 9 h 58"/>
                <a:gd name="T2" fmla="*/ 18 w 114"/>
                <a:gd name="T3" fmla="*/ 8 h 58"/>
                <a:gd name="T4" fmla="*/ 16 w 114"/>
                <a:gd name="T5" fmla="*/ 10 h 58"/>
                <a:gd name="T6" fmla="*/ 3 w 114"/>
                <a:gd name="T7" fmla="*/ 58 h 58"/>
                <a:gd name="T8" fmla="*/ 3 w 114"/>
                <a:gd name="T9" fmla="*/ 58 h 58"/>
                <a:gd name="T10" fmla="*/ 7 w 114"/>
                <a:gd name="T11" fmla="*/ 53 h 58"/>
                <a:gd name="T12" fmla="*/ 79 w 114"/>
                <a:gd name="T13" fmla="*/ 50 h 58"/>
                <a:gd name="T14" fmla="*/ 87 w 114"/>
                <a:gd name="T15" fmla="*/ 57 h 58"/>
                <a:gd name="T16" fmla="*/ 114 w 114"/>
                <a:gd name="T17" fmla="*/ 9 h 58"/>
                <a:gd name="T18" fmla="*/ 114 w 114"/>
                <a:gd name="T19" fmla="*/ 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58">
                  <a:moveTo>
                    <a:pt x="114" y="9"/>
                  </a:moveTo>
                  <a:cubicBezTo>
                    <a:pt x="81" y="2"/>
                    <a:pt x="49" y="0"/>
                    <a:pt x="18" y="8"/>
                  </a:cubicBezTo>
                  <a:cubicBezTo>
                    <a:pt x="17" y="9"/>
                    <a:pt x="17" y="10"/>
                    <a:pt x="16" y="10"/>
                  </a:cubicBezTo>
                  <a:cubicBezTo>
                    <a:pt x="8" y="23"/>
                    <a:pt x="0" y="40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6"/>
                    <a:pt x="6" y="54"/>
                    <a:pt x="7" y="53"/>
                  </a:cubicBezTo>
                  <a:cubicBezTo>
                    <a:pt x="42" y="28"/>
                    <a:pt x="68" y="40"/>
                    <a:pt x="79" y="50"/>
                  </a:cubicBezTo>
                  <a:cubicBezTo>
                    <a:pt x="84" y="53"/>
                    <a:pt x="87" y="57"/>
                    <a:pt x="87" y="57"/>
                  </a:cubicBezTo>
                  <a:cubicBezTo>
                    <a:pt x="96" y="40"/>
                    <a:pt x="105" y="24"/>
                    <a:pt x="114" y="9"/>
                  </a:cubicBezTo>
                  <a:cubicBezTo>
                    <a:pt x="114" y="9"/>
                    <a:pt x="114" y="9"/>
                    <a:pt x="114" y="9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8"/>
            <p:cNvSpPr/>
            <p:nvPr/>
          </p:nvSpPr>
          <p:spPr bwMode="auto">
            <a:xfrm>
              <a:off x="6389688" y="2030412"/>
              <a:ext cx="514350" cy="307975"/>
            </a:xfrm>
            <a:custGeom>
              <a:avLst/>
              <a:gdLst>
                <a:gd name="T0" fmla="*/ 137 w 137"/>
                <a:gd name="T1" fmla="*/ 37 h 82"/>
                <a:gd name="T2" fmla="*/ 63 w 137"/>
                <a:gd name="T3" fmla="*/ 1 h 82"/>
                <a:gd name="T4" fmla="*/ 9 w 137"/>
                <a:gd name="T5" fmla="*/ 46 h 82"/>
                <a:gd name="T6" fmla="*/ 0 w 137"/>
                <a:gd name="T7" fmla="*/ 82 h 82"/>
                <a:gd name="T8" fmla="*/ 137 w 137"/>
                <a:gd name="T9" fmla="*/ 3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82">
                  <a:moveTo>
                    <a:pt x="137" y="37"/>
                  </a:moveTo>
                  <a:cubicBezTo>
                    <a:pt x="137" y="37"/>
                    <a:pt x="95" y="2"/>
                    <a:pt x="63" y="1"/>
                  </a:cubicBezTo>
                  <a:cubicBezTo>
                    <a:pt x="31" y="0"/>
                    <a:pt x="9" y="46"/>
                    <a:pt x="9" y="46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84" y="23"/>
                    <a:pt x="137" y="37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9"/>
            <p:cNvSpPr/>
            <p:nvPr/>
          </p:nvSpPr>
          <p:spPr bwMode="auto">
            <a:xfrm>
              <a:off x="8026400" y="2354262"/>
              <a:ext cx="323850" cy="396875"/>
            </a:xfrm>
            <a:custGeom>
              <a:avLst/>
              <a:gdLst>
                <a:gd name="T0" fmla="*/ 28 w 86"/>
                <a:gd name="T1" fmla="*/ 6 h 106"/>
                <a:gd name="T2" fmla="*/ 0 w 86"/>
                <a:gd name="T3" fmla="*/ 26 h 106"/>
                <a:gd name="T4" fmla="*/ 75 w 86"/>
                <a:gd name="T5" fmla="*/ 106 h 106"/>
                <a:gd name="T6" fmla="*/ 85 w 86"/>
                <a:gd name="T7" fmla="*/ 58 h 106"/>
                <a:gd name="T8" fmla="*/ 28 w 86"/>
                <a:gd name="T9" fmla="*/ 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6">
                  <a:moveTo>
                    <a:pt x="28" y="6"/>
                  </a:moveTo>
                  <a:cubicBezTo>
                    <a:pt x="28" y="6"/>
                    <a:pt x="3" y="0"/>
                    <a:pt x="0" y="26"/>
                  </a:cubicBezTo>
                  <a:cubicBezTo>
                    <a:pt x="0" y="26"/>
                    <a:pt x="61" y="53"/>
                    <a:pt x="75" y="106"/>
                  </a:cubicBezTo>
                  <a:cubicBezTo>
                    <a:pt x="75" y="106"/>
                    <a:pt x="86" y="77"/>
                    <a:pt x="85" y="58"/>
                  </a:cubicBezTo>
                  <a:cubicBezTo>
                    <a:pt x="83" y="38"/>
                    <a:pt x="64" y="14"/>
                    <a:pt x="28" y="6"/>
                  </a:cubicBezTo>
                  <a:close/>
                </a:path>
              </a:pathLst>
            </a:custGeom>
            <a:solidFill>
              <a:srgbClr val="4430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0"/>
            <p:cNvSpPr/>
            <p:nvPr/>
          </p:nvSpPr>
          <p:spPr bwMode="auto">
            <a:xfrm>
              <a:off x="8620125" y="2932112"/>
              <a:ext cx="274638" cy="404813"/>
            </a:xfrm>
            <a:custGeom>
              <a:avLst/>
              <a:gdLst>
                <a:gd name="T0" fmla="*/ 0 w 73"/>
                <a:gd name="T1" fmla="*/ 105 h 108"/>
                <a:gd name="T2" fmla="*/ 45 w 73"/>
                <a:gd name="T3" fmla="*/ 24 h 108"/>
                <a:gd name="T4" fmla="*/ 43 w 73"/>
                <a:gd name="T5" fmla="*/ 91 h 108"/>
                <a:gd name="T6" fmla="*/ 0 w 73"/>
                <a:gd name="T7" fmla="*/ 10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08">
                  <a:moveTo>
                    <a:pt x="0" y="105"/>
                  </a:moveTo>
                  <a:cubicBezTo>
                    <a:pt x="0" y="105"/>
                    <a:pt x="0" y="0"/>
                    <a:pt x="45" y="24"/>
                  </a:cubicBezTo>
                  <a:cubicBezTo>
                    <a:pt x="73" y="39"/>
                    <a:pt x="64" y="72"/>
                    <a:pt x="43" y="91"/>
                  </a:cubicBezTo>
                  <a:cubicBezTo>
                    <a:pt x="30" y="102"/>
                    <a:pt x="12" y="108"/>
                    <a:pt x="0" y="10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1"/>
            <p:cNvSpPr/>
            <p:nvPr/>
          </p:nvSpPr>
          <p:spPr bwMode="auto">
            <a:xfrm>
              <a:off x="8620125" y="3055937"/>
              <a:ext cx="274638" cy="292100"/>
            </a:xfrm>
            <a:custGeom>
              <a:avLst/>
              <a:gdLst>
                <a:gd name="T0" fmla="*/ 0 w 73"/>
                <a:gd name="T1" fmla="*/ 71 h 78"/>
                <a:gd name="T2" fmla="*/ 2 w 73"/>
                <a:gd name="T3" fmla="*/ 44 h 78"/>
                <a:gd name="T4" fmla="*/ 57 w 73"/>
                <a:gd name="T5" fmla="*/ 39 h 78"/>
                <a:gd name="T6" fmla="*/ 0 w 73"/>
                <a:gd name="T7" fmla="*/ 7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78">
                  <a:moveTo>
                    <a:pt x="0" y="71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73" y="0"/>
                    <a:pt x="57" y="39"/>
                  </a:cubicBezTo>
                  <a:cubicBezTo>
                    <a:pt x="42" y="78"/>
                    <a:pt x="0" y="71"/>
                    <a:pt x="0" y="71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2"/>
            <p:cNvSpPr/>
            <p:nvPr/>
          </p:nvSpPr>
          <p:spPr bwMode="auto">
            <a:xfrm>
              <a:off x="5713413" y="2462212"/>
              <a:ext cx="374650" cy="409575"/>
            </a:xfrm>
            <a:custGeom>
              <a:avLst/>
              <a:gdLst>
                <a:gd name="T0" fmla="*/ 65 w 100"/>
                <a:gd name="T1" fmla="*/ 109 h 109"/>
                <a:gd name="T2" fmla="*/ 38 w 100"/>
                <a:gd name="T3" fmla="*/ 11 h 109"/>
                <a:gd name="T4" fmla="*/ 18 w 100"/>
                <a:gd name="T5" fmla="*/ 80 h 109"/>
                <a:gd name="T6" fmla="*/ 65 w 100"/>
                <a:gd name="T7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09">
                  <a:moveTo>
                    <a:pt x="65" y="109"/>
                  </a:moveTo>
                  <a:cubicBezTo>
                    <a:pt x="65" y="109"/>
                    <a:pt x="100" y="0"/>
                    <a:pt x="38" y="11"/>
                  </a:cubicBezTo>
                  <a:cubicBezTo>
                    <a:pt x="0" y="17"/>
                    <a:pt x="0" y="55"/>
                    <a:pt x="18" y="80"/>
                  </a:cubicBezTo>
                  <a:cubicBezTo>
                    <a:pt x="29" y="96"/>
                    <a:pt x="49" y="108"/>
                    <a:pt x="65" y="109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3"/>
            <p:cNvSpPr/>
            <p:nvPr/>
          </p:nvSpPr>
          <p:spPr bwMode="auto">
            <a:xfrm>
              <a:off x="5724525" y="2503487"/>
              <a:ext cx="258763" cy="365125"/>
            </a:xfrm>
            <a:custGeom>
              <a:avLst/>
              <a:gdLst>
                <a:gd name="T0" fmla="*/ 62 w 69"/>
                <a:gd name="T1" fmla="*/ 97 h 97"/>
                <a:gd name="T2" fmla="*/ 69 w 69"/>
                <a:gd name="T3" fmla="*/ 68 h 97"/>
                <a:gd name="T4" fmla="*/ 5 w 69"/>
                <a:gd name="T5" fmla="*/ 45 h 97"/>
                <a:gd name="T6" fmla="*/ 62 w 69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97">
                  <a:moveTo>
                    <a:pt x="62" y="97"/>
                  </a:moveTo>
                  <a:cubicBezTo>
                    <a:pt x="69" y="68"/>
                    <a:pt x="69" y="68"/>
                    <a:pt x="69" y="68"/>
                  </a:cubicBezTo>
                  <a:cubicBezTo>
                    <a:pt x="69" y="68"/>
                    <a:pt x="0" y="0"/>
                    <a:pt x="5" y="45"/>
                  </a:cubicBezTo>
                  <a:cubicBezTo>
                    <a:pt x="10" y="91"/>
                    <a:pt x="62" y="97"/>
                    <a:pt x="62" y="97"/>
                  </a:cubicBezTo>
                  <a:close/>
                </a:path>
              </a:pathLst>
            </a:custGeom>
            <a:solidFill>
              <a:srgbClr val="E5BE9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4"/>
            <p:cNvSpPr/>
            <p:nvPr/>
          </p:nvSpPr>
          <p:spPr bwMode="auto">
            <a:xfrm>
              <a:off x="7027863" y="4195763"/>
              <a:ext cx="258763" cy="109538"/>
            </a:xfrm>
            <a:custGeom>
              <a:avLst/>
              <a:gdLst>
                <a:gd name="T0" fmla="*/ 68 w 69"/>
                <a:gd name="T1" fmla="*/ 22 h 29"/>
                <a:gd name="T2" fmla="*/ 32 w 69"/>
                <a:gd name="T3" fmla="*/ 25 h 29"/>
                <a:gd name="T4" fmla="*/ 1 w 69"/>
                <a:gd name="T5" fmla="*/ 7 h 29"/>
                <a:gd name="T6" fmla="*/ 37 w 69"/>
                <a:gd name="T7" fmla="*/ 4 h 29"/>
                <a:gd name="T8" fmla="*/ 68 w 69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9">
                  <a:moveTo>
                    <a:pt x="68" y="22"/>
                  </a:moveTo>
                  <a:cubicBezTo>
                    <a:pt x="66" y="28"/>
                    <a:pt x="50" y="29"/>
                    <a:pt x="32" y="25"/>
                  </a:cubicBezTo>
                  <a:cubicBezTo>
                    <a:pt x="14" y="21"/>
                    <a:pt x="0" y="13"/>
                    <a:pt x="1" y="7"/>
                  </a:cubicBezTo>
                  <a:cubicBezTo>
                    <a:pt x="2" y="1"/>
                    <a:pt x="18" y="0"/>
                    <a:pt x="37" y="4"/>
                  </a:cubicBezTo>
                  <a:cubicBezTo>
                    <a:pt x="55" y="8"/>
                    <a:pt x="69" y="16"/>
                    <a:pt x="68" y="22"/>
                  </a:cubicBezTo>
                  <a:close/>
                </a:path>
              </a:pathLst>
            </a:custGeom>
            <a:solidFill>
              <a:srgbClr val="FFE9C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5"/>
            <p:cNvSpPr/>
            <p:nvPr/>
          </p:nvSpPr>
          <p:spPr bwMode="auto">
            <a:xfrm>
              <a:off x="8485188" y="3205162"/>
              <a:ext cx="476250" cy="357188"/>
            </a:xfrm>
            <a:custGeom>
              <a:avLst/>
              <a:gdLst>
                <a:gd name="T0" fmla="*/ 12 w 127"/>
                <a:gd name="T1" fmla="*/ 95 h 95"/>
                <a:gd name="T2" fmla="*/ 0 w 127"/>
                <a:gd name="T3" fmla="*/ 84 h 95"/>
                <a:gd name="T4" fmla="*/ 118 w 127"/>
                <a:gd name="T5" fmla="*/ 0 h 95"/>
                <a:gd name="T6" fmla="*/ 12 w 127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95">
                  <a:moveTo>
                    <a:pt x="12" y="95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105" y="68"/>
                    <a:pt x="118" y="0"/>
                  </a:cubicBezTo>
                  <a:cubicBezTo>
                    <a:pt x="118" y="0"/>
                    <a:pt x="127" y="79"/>
                    <a:pt x="12" y="95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6"/>
            <p:cNvSpPr/>
            <p:nvPr/>
          </p:nvSpPr>
          <p:spPr bwMode="auto">
            <a:xfrm>
              <a:off x="6107113" y="684212"/>
              <a:ext cx="346075" cy="517525"/>
            </a:xfrm>
            <a:custGeom>
              <a:avLst/>
              <a:gdLst>
                <a:gd name="T0" fmla="*/ 5 w 92"/>
                <a:gd name="T1" fmla="*/ 3 h 138"/>
                <a:gd name="T2" fmla="*/ 7 w 92"/>
                <a:gd name="T3" fmla="*/ 38 h 138"/>
                <a:gd name="T4" fmla="*/ 21 w 92"/>
                <a:gd name="T5" fmla="*/ 77 h 138"/>
                <a:gd name="T6" fmla="*/ 79 w 92"/>
                <a:gd name="T7" fmla="*/ 133 h 138"/>
                <a:gd name="T8" fmla="*/ 92 w 92"/>
                <a:gd name="T9" fmla="*/ 138 h 138"/>
                <a:gd name="T10" fmla="*/ 79 w 92"/>
                <a:gd name="T11" fmla="*/ 127 h 138"/>
                <a:gd name="T12" fmla="*/ 66 w 92"/>
                <a:gd name="T13" fmla="*/ 114 h 138"/>
                <a:gd name="T14" fmla="*/ 37 w 92"/>
                <a:gd name="T15" fmla="*/ 79 h 138"/>
                <a:gd name="T16" fmla="*/ 19 w 92"/>
                <a:gd name="T17" fmla="*/ 40 h 138"/>
                <a:gd name="T18" fmla="*/ 9 w 92"/>
                <a:gd name="T19" fmla="*/ 9 h 138"/>
                <a:gd name="T20" fmla="*/ 7 w 92"/>
                <a:gd name="T21" fmla="*/ 0 h 138"/>
                <a:gd name="T22" fmla="*/ 5 w 92"/>
                <a:gd name="T23" fmla="*/ 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138">
                  <a:moveTo>
                    <a:pt x="5" y="3"/>
                  </a:moveTo>
                  <a:cubicBezTo>
                    <a:pt x="0" y="11"/>
                    <a:pt x="6" y="30"/>
                    <a:pt x="7" y="38"/>
                  </a:cubicBezTo>
                  <a:cubicBezTo>
                    <a:pt x="10" y="51"/>
                    <a:pt x="14" y="65"/>
                    <a:pt x="21" y="77"/>
                  </a:cubicBezTo>
                  <a:cubicBezTo>
                    <a:pt x="33" y="102"/>
                    <a:pt x="54" y="122"/>
                    <a:pt x="79" y="133"/>
                  </a:cubicBezTo>
                  <a:cubicBezTo>
                    <a:pt x="83" y="136"/>
                    <a:pt x="87" y="137"/>
                    <a:pt x="92" y="138"/>
                  </a:cubicBezTo>
                  <a:cubicBezTo>
                    <a:pt x="90" y="134"/>
                    <a:pt x="83" y="131"/>
                    <a:pt x="79" y="127"/>
                  </a:cubicBezTo>
                  <a:cubicBezTo>
                    <a:pt x="74" y="123"/>
                    <a:pt x="71" y="118"/>
                    <a:pt x="66" y="114"/>
                  </a:cubicBezTo>
                  <a:cubicBezTo>
                    <a:pt x="56" y="103"/>
                    <a:pt x="45" y="92"/>
                    <a:pt x="37" y="79"/>
                  </a:cubicBezTo>
                  <a:cubicBezTo>
                    <a:pt x="30" y="67"/>
                    <a:pt x="23" y="53"/>
                    <a:pt x="19" y="40"/>
                  </a:cubicBezTo>
                  <a:cubicBezTo>
                    <a:pt x="16" y="29"/>
                    <a:pt x="11" y="20"/>
                    <a:pt x="9" y="9"/>
                  </a:cubicBezTo>
                  <a:cubicBezTo>
                    <a:pt x="8" y="6"/>
                    <a:pt x="7" y="3"/>
                    <a:pt x="7" y="0"/>
                  </a:cubicBezTo>
                  <a:cubicBezTo>
                    <a:pt x="6" y="1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7"/>
            <p:cNvSpPr/>
            <p:nvPr/>
          </p:nvSpPr>
          <p:spPr bwMode="auto">
            <a:xfrm>
              <a:off x="6335713" y="574675"/>
              <a:ext cx="244475" cy="390525"/>
            </a:xfrm>
            <a:custGeom>
              <a:avLst/>
              <a:gdLst>
                <a:gd name="T0" fmla="*/ 27 w 65"/>
                <a:gd name="T1" fmla="*/ 0 h 104"/>
                <a:gd name="T2" fmla="*/ 65 w 65"/>
                <a:gd name="T3" fmla="*/ 104 h 104"/>
                <a:gd name="T4" fmla="*/ 27 w 65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104">
                  <a:moveTo>
                    <a:pt x="27" y="0"/>
                  </a:moveTo>
                  <a:cubicBezTo>
                    <a:pt x="27" y="0"/>
                    <a:pt x="0" y="71"/>
                    <a:pt x="65" y="104"/>
                  </a:cubicBezTo>
                  <a:cubicBezTo>
                    <a:pt x="65" y="104"/>
                    <a:pt x="25" y="62"/>
                    <a:pt x="27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8"/>
            <p:cNvSpPr/>
            <p:nvPr/>
          </p:nvSpPr>
          <p:spPr bwMode="auto">
            <a:xfrm>
              <a:off x="8564563" y="1452562"/>
              <a:ext cx="450850" cy="398463"/>
            </a:xfrm>
            <a:custGeom>
              <a:avLst/>
              <a:gdLst>
                <a:gd name="T0" fmla="*/ 106 w 120"/>
                <a:gd name="T1" fmla="*/ 0 h 106"/>
                <a:gd name="T2" fmla="*/ 0 w 120"/>
                <a:gd name="T3" fmla="*/ 106 h 106"/>
                <a:gd name="T4" fmla="*/ 106 w 120"/>
                <a:gd name="T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" h="106">
                  <a:moveTo>
                    <a:pt x="106" y="0"/>
                  </a:moveTo>
                  <a:cubicBezTo>
                    <a:pt x="106" y="0"/>
                    <a:pt x="120" y="106"/>
                    <a:pt x="0" y="106"/>
                  </a:cubicBezTo>
                  <a:cubicBezTo>
                    <a:pt x="0" y="106"/>
                    <a:pt x="71" y="71"/>
                    <a:pt x="106" y="0"/>
                  </a:cubicBezTo>
                  <a:close/>
                </a:path>
              </a:pathLst>
            </a:custGeom>
            <a:solidFill>
              <a:srgbClr val="3324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9"/>
            <p:cNvSpPr/>
            <p:nvPr/>
          </p:nvSpPr>
          <p:spPr bwMode="auto">
            <a:xfrm>
              <a:off x="7531100" y="725487"/>
              <a:ext cx="1273175" cy="393700"/>
            </a:xfrm>
            <a:custGeom>
              <a:avLst/>
              <a:gdLst>
                <a:gd name="T0" fmla="*/ 339 w 339"/>
                <a:gd name="T1" fmla="*/ 91 h 105"/>
                <a:gd name="T2" fmla="*/ 197 w 339"/>
                <a:gd name="T3" fmla="*/ 13 h 105"/>
                <a:gd name="T4" fmla="*/ 43 w 339"/>
                <a:gd name="T5" fmla="*/ 44 h 105"/>
                <a:gd name="T6" fmla="*/ 234 w 339"/>
                <a:gd name="T7" fmla="*/ 63 h 105"/>
                <a:gd name="T8" fmla="*/ 339 w 339"/>
                <a:gd name="T9" fmla="*/ 9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05">
                  <a:moveTo>
                    <a:pt x="339" y="91"/>
                  </a:moveTo>
                  <a:cubicBezTo>
                    <a:pt x="339" y="91"/>
                    <a:pt x="304" y="0"/>
                    <a:pt x="197" y="13"/>
                  </a:cubicBezTo>
                  <a:cubicBezTo>
                    <a:pt x="89" y="26"/>
                    <a:pt x="85" y="51"/>
                    <a:pt x="43" y="44"/>
                  </a:cubicBezTo>
                  <a:cubicBezTo>
                    <a:pt x="0" y="37"/>
                    <a:pt x="149" y="69"/>
                    <a:pt x="234" y="63"/>
                  </a:cubicBezTo>
                  <a:cubicBezTo>
                    <a:pt x="318" y="57"/>
                    <a:pt x="322" y="105"/>
                    <a:pt x="339" y="91"/>
                  </a:cubicBez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0"/>
            <p:cNvSpPr/>
            <p:nvPr/>
          </p:nvSpPr>
          <p:spPr bwMode="auto">
            <a:xfrm>
              <a:off x="8718550" y="1658937"/>
              <a:ext cx="619125" cy="635000"/>
            </a:xfrm>
            <a:custGeom>
              <a:avLst/>
              <a:gdLst>
                <a:gd name="T0" fmla="*/ 17 w 165"/>
                <a:gd name="T1" fmla="*/ 93 h 169"/>
                <a:gd name="T2" fmla="*/ 115 w 165"/>
                <a:gd name="T3" fmla="*/ 0 h 169"/>
                <a:gd name="T4" fmla="*/ 140 w 165"/>
                <a:gd name="T5" fmla="*/ 81 h 169"/>
                <a:gd name="T6" fmla="*/ 0 w 165"/>
                <a:gd name="T7" fmla="*/ 169 h 169"/>
                <a:gd name="T8" fmla="*/ 17 w 165"/>
                <a:gd name="T9" fmla="*/ 93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9">
                  <a:moveTo>
                    <a:pt x="17" y="93"/>
                  </a:moveTo>
                  <a:cubicBezTo>
                    <a:pt x="17" y="93"/>
                    <a:pt x="109" y="65"/>
                    <a:pt x="115" y="0"/>
                  </a:cubicBezTo>
                  <a:cubicBezTo>
                    <a:pt x="115" y="0"/>
                    <a:pt x="165" y="24"/>
                    <a:pt x="140" y="81"/>
                  </a:cubicBezTo>
                  <a:cubicBezTo>
                    <a:pt x="115" y="139"/>
                    <a:pt x="0" y="169"/>
                    <a:pt x="0" y="169"/>
                  </a:cubicBezTo>
                  <a:lnTo>
                    <a:pt x="17" y="93"/>
                  </a:lnTo>
                  <a:close/>
                </a:path>
              </a:pathLst>
            </a:custGeom>
            <a:solidFill>
              <a:srgbClr val="51393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1"/>
            <p:cNvSpPr/>
            <p:nvPr/>
          </p:nvSpPr>
          <p:spPr bwMode="auto">
            <a:xfrm>
              <a:off x="6351588" y="2874962"/>
              <a:ext cx="101600" cy="52388"/>
            </a:xfrm>
            <a:custGeom>
              <a:avLst/>
              <a:gdLst>
                <a:gd name="T0" fmla="*/ 26 w 27"/>
                <a:gd name="T1" fmla="*/ 10 h 14"/>
                <a:gd name="T2" fmla="*/ 20 w 27"/>
                <a:gd name="T3" fmla="*/ 14 h 14"/>
                <a:gd name="T4" fmla="*/ 4 w 27"/>
                <a:gd name="T5" fmla="*/ 10 h 14"/>
                <a:gd name="T6" fmla="*/ 0 w 27"/>
                <a:gd name="T7" fmla="*/ 4 h 14"/>
                <a:gd name="T8" fmla="*/ 0 w 27"/>
                <a:gd name="T9" fmla="*/ 4 h 14"/>
                <a:gd name="T10" fmla="*/ 6 w 27"/>
                <a:gd name="T11" fmla="*/ 0 h 14"/>
                <a:gd name="T12" fmla="*/ 23 w 27"/>
                <a:gd name="T13" fmla="*/ 4 h 14"/>
                <a:gd name="T14" fmla="*/ 26 w 27"/>
                <a:gd name="T1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4">
                  <a:moveTo>
                    <a:pt x="26" y="10"/>
                  </a:moveTo>
                  <a:cubicBezTo>
                    <a:pt x="26" y="13"/>
                    <a:pt x="23" y="14"/>
                    <a:pt x="20" y="1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5" y="5"/>
                    <a:pt x="27" y="7"/>
                    <a:pt x="26" y="10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2"/>
            <p:cNvSpPr/>
            <p:nvPr/>
          </p:nvSpPr>
          <p:spPr bwMode="auto">
            <a:xfrm>
              <a:off x="8086725" y="3216275"/>
              <a:ext cx="87313" cy="46038"/>
            </a:xfrm>
            <a:custGeom>
              <a:avLst/>
              <a:gdLst>
                <a:gd name="T0" fmla="*/ 23 w 23"/>
                <a:gd name="T1" fmla="*/ 9 h 12"/>
                <a:gd name="T2" fmla="*/ 19 w 23"/>
                <a:gd name="T3" fmla="*/ 12 h 12"/>
                <a:gd name="T4" fmla="*/ 3 w 23"/>
                <a:gd name="T5" fmla="*/ 8 h 12"/>
                <a:gd name="T6" fmla="*/ 1 w 23"/>
                <a:gd name="T7" fmla="*/ 4 h 12"/>
                <a:gd name="T8" fmla="*/ 1 w 23"/>
                <a:gd name="T9" fmla="*/ 4 h 12"/>
                <a:gd name="T10" fmla="*/ 5 w 23"/>
                <a:gd name="T11" fmla="*/ 1 h 12"/>
                <a:gd name="T12" fmla="*/ 20 w 23"/>
                <a:gd name="T13" fmla="*/ 4 h 12"/>
                <a:gd name="T14" fmla="*/ 23 w 23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2">
                  <a:moveTo>
                    <a:pt x="23" y="9"/>
                  </a:moveTo>
                  <a:cubicBezTo>
                    <a:pt x="22" y="11"/>
                    <a:pt x="21" y="12"/>
                    <a:pt x="19" y="12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3" y="0"/>
                    <a:pt x="5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4"/>
                    <a:pt x="23" y="7"/>
                    <a:pt x="23" y="9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3"/>
            <p:cNvSpPr/>
            <p:nvPr/>
          </p:nvSpPr>
          <p:spPr bwMode="auto">
            <a:xfrm>
              <a:off x="6821488" y="2635250"/>
              <a:ext cx="923925" cy="1035050"/>
            </a:xfrm>
            <a:custGeom>
              <a:avLst/>
              <a:gdLst>
                <a:gd name="T0" fmla="*/ 88 w 246"/>
                <a:gd name="T1" fmla="*/ 24 h 276"/>
                <a:gd name="T2" fmla="*/ 52 w 246"/>
                <a:gd name="T3" fmla="*/ 212 h 276"/>
                <a:gd name="T4" fmla="*/ 209 w 246"/>
                <a:gd name="T5" fmla="*/ 227 h 276"/>
                <a:gd name="T6" fmla="*/ 200 w 246"/>
                <a:gd name="T7" fmla="*/ 42 h 276"/>
                <a:gd name="T8" fmla="*/ 153 w 246"/>
                <a:gd name="T9" fmla="*/ 7 h 276"/>
                <a:gd name="T10" fmla="*/ 88 w 246"/>
                <a:gd name="T11" fmla="*/ 24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6" h="276">
                  <a:moveTo>
                    <a:pt x="88" y="24"/>
                  </a:moveTo>
                  <a:cubicBezTo>
                    <a:pt x="88" y="24"/>
                    <a:pt x="0" y="148"/>
                    <a:pt x="52" y="212"/>
                  </a:cubicBezTo>
                  <a:cubicBezTo>
                    <a:pt x="103" y="276"/>
                    <a:pt x="189" y="261"/>
                    <a:pt x="209" y="227"/>
                  </a:cubicBezTo>
                  <a:cubicBezTo>
                    <a:pt x="246" y="165"/>
                    <a:pt x="193" y="134"/>
                    <a:pt x="200" y="42"/>
                  </a:cubicBezTo>
                  <a:cubicBezTo>
                    <a:pt x="200" y="42"/>
                    <a:pt x="188" y="14"/>
                    <a:pt x="153" y="7"/>
                  </a:cubicBezTo>
                  <a:cubicBezTo>
                    <a:pt x="117" y="0"/>
                    <a:pt x="88" y="24"/>
                    <a:pt x="88" y="24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4"/>
            <p:cNvSpPr/>
            <p:nvPr/>
          </p:nvSpPr>
          <p:spPr bwMode="auto">
            <a:xfrm>
              <a:off x="6888163" y="2624137"/>
              <a:ext cx="819150" cy="911225"/>
            </a:xfrm>
            <a:custGeom>
              <a:avLst/>
              <a:gdLst>
                <a:gd name="T0" fmla="*/ 76 w 218"/>
                <a:gd name="T1" fmla="*/ 23 h 243"/>
                <a:gd name="T2" fmla="*/ 45 w 218"/>
                <a:gd name="T3" fmla="*/ 185 h 243"/>
                <a:gd name="T4" fmla="*/ 186 w 218"/>
                <a:gd name="T5" fmla="*/ 198 h 243"/>
                <a:gd name="T6" fmla="*/ 178 w 218"/>
                <a:gd name="T7" fmla="*/ 34 h 243"/>
                <a:gd name="T8" fmla="*/ 134 w 218"/>
                <a:gd name="T9" fmla="*/ 7 h 243"/>
                <a:gd name="T10" fmla="*/ 76 w 218"/>
                <a:gd name="T11" fmla="*/ 2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8" h="243">
                  <a:moveTo>
                    <a:pt x="76" y="23"/>
                  </a:moveTo>
                  <a:cubicBezTo>
                    <a:pt x="76" y="23"/>
                    <a:pt x="0" y="127"/>
                    <a:pt x="45" y="185"/>
                  </a:cubicBezTo>
                  <a:cubicBezTo>
                    <a:pt x="90" y="243"/>
                    <a:pt x="167" y="230"/>
                    <a:pt x="186" y="198"/>
                  </a:cubicBezTo>
                  <a:cubicBezTo>
                    <a:pt x="218" y="142"/>
                    <a:pt x="171" y="118"/>
                    <a:pt x="178" y="34"/>
                  </a:cubicBezTo>
                  <a:cubicBezTo>
                    <a:pt x="178" y="34"/>
                    <a:pt x="166" y="13"/>
                    <a:pt x="134" y="7"/>
                  </a:cubicBezTo>
                  <a:cubicBezTo>
                    <a:pt x="103" y="0"/>
                    <a:pt x="76" y="23"/>
                    <a:pt x="76" y="23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5"/>
            <p:cNvSpPr/>
            <p:nvPr/>
          </p:nvSpPr>
          <p:spPr bwMode="auto">
            <a:xfrm>
              <a:off x="7297738" y="3251200"/>
              <a:ext cx="158750" cy="82550"/>
            </a:xfrm>
            <a:custGeom>
              <a:avLst/>
              <a:gdLst>
                <a:gd name="T0" fmla="*/ 41 w 42"/>
                <a:gd name="T1" fmla="*/ 15 h 22"/>
                <a:gd name="T2" fmla="*/ 19 w 42"/>
                <a:gd name="T3" fmla="*/ 19 h 22"/>
                <a:gd name="T4" fmla="*/ 1 w 42"/>
                <a:gd name="T5" fmla="*/ 6 h 22"/>
                <a:gd name="T6" fmla="*/ 23 w 42"/>
                <a:gd name="T7" fmla="*/ 3 h 22"/>
                <a:gd name="T8" fmla="*/ 41 w 42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2">
                  <a:moveTo>
                    <a:pt x="41" y="15"/>
                  </a:moveTo>
                  <a:cubicBezTo>
                    <a:pt x="40" y="20"/>
                    <a:pt x="30" y="22"/>
                    <a:pt x="19" y="19"/>
                  </a:cubicBezTo>
                  <a:cubicBezTo>
                    <a:pt x="8" y="17"/>
                    <a:pt x="0" y="11"/>
                    <a:pt x="1" y="6"/>
                  </a:cubicBezTo>
                  <a:cubicBezTo>
                    <a:pt x="3" y="2"/>
                    <a:pt x="12" y="0"/>
                    <a:pt x="23" y="3"/>
                  </a:cubicBezTo>
                  <a:cubicBezTo>
                    <a:pt x="34" y="5"/>
                    <a:pt x="42" y="11"/>
                    <a:pt x="41" y="15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6"/>
            <p:cNvSpPr/>
            <p:nvPr/>
          </p:nvSpPr>
          <p:spPr bwMode="auto">
            <a:xfrm>
              <a:off x="6535738" y="2473325"/>
              <a:ext cx="393700" cy="395288"/>
            </a:xfrm>
            <a:custGeom>
              <a:avLst/>
              <a:gdLst>
                <a:gd name="T0" fmla="*/ 99 w 105"/>
                <a:gd name="T1" fmla="*/ 63 h 105"/>
                <a:gd name="T2" fmla="*/ 42 w 105"/>
                <a:gd name="T3" fmla="*/ 99 h 105"/>
                <a:gd name="T4" fmla="*/ 6 w 105"/>
                <a:gd name="T5" fmla="*/ 42 h 105"/>
                <a:gd name="T6" fmla="*/ 63 w 105"/>
                <a:gd name="T7" fmla="*/ 6 h 105"/>
                <a:gd name="T8" fmla="*/ 99 w 105"/>
                <a:gd name="T9" fmla="*/ 6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5">
                  <a:moveTo>
                    <a:pt x="99" y="63"/>
                  </a:moveTo>
                  <a:cubicBezTo>
                    <a:pt x="93" y="89"/>
                    <a:pt x="67" y="105"/>
                    <a:pt x="42" y="99"/>
                  </a:cubicBezTo>
                  <a:cubicBezTo>
                    <a:pt x="16" y="93"/>
                    <a:pt x="0" y="67"/>
                    <a:pt x="6" y="42"/>
                  </a:cubicBezTo>
                  <a:cubicBezTo>
                    <a:pt x="12" y="16"/>
                    <a:pt x="38" y="0"/>
                    <a:pt x="63" y="6"/>
                  </a:cubicBezTo>
                  <a:cubicBezTo>
                    <a:pt x="89" y="12"/>
                    <a:pt x="105" y="38"/>
                    <a:pt x="99" y="63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7"/>
            <p:cNvSpPr/>
            <p:nvPr/>
          </p:nvSpPr>
          <p:spPr bwMode="auto">
            <a:xfrm>
              <a:off x="6711950" y="2571750"/>
              <a:ext cx="173038" cy="157163"/>
            </a:xfrm>
            <a:custGeom>
              <a:avLst/>
              <a:gdLst>
                <a:gd name="T0" fmla="*/ 41 w 46"/>
                <a:gd name="T1" fmla="*/ 33 h 42"/>
                <a:gd name="T2" fmla="*/ 14 w 46"/>
                <a:gd name="T3" fmla="*/ 36 h 42"/>
                <a:gd name="T4" fmla="*/ 6 w 46"/>
                <a:gd name="T5" fmla="*/ 10 h 42"/>
                <a:gd name="T6" fmla="*/ 33 w 46"/>
                <a:gd name="T7" fmla="*/ 7 h 42"/>
                <a:gd name="T8" fmla="*/ 41 w 46"/>
                <a:gd name="T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41" y="33"/>
                  </a:moveTo>
                  <a:cubicBezTo>
                    <a:pt x="36" y="41"/>
                    <a:pt x="24" y="42"/>
                    <a:pt x="14" y="36"/>
                  </a:cubicBezTo>
                  <a:cubicBezTo>
                    <a:pt x="4" y="29"/>
                    <a:pt x="0" y="18"/>
                    <a:pt x="6" y="10"/>
                  </a:cubicBezTo>
                  <a:cubicBezTo>
                    <a:pt x="11" y="2"/>
                    <a:pt x="23" y="0"/>
                    <a:pt x="33" y="7"/>
                  </a:cubicBezTo>
                  <a:cubicBezTo>
                    <a:pt x="42" y="13"/>
                    <a:pt x="46" y="24"/>
                    <a:pt x="41" y="33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8"/>
            <p:cNvSpPr/>
            <p:nvPr/>
          </p:nvSpPr>
          <p:spPr bwMode="auto">
            <a:xfrm>
              <a:off x="7737475" y="2646362"/>
              <a:ext cx="390525" cy="390525"/>
            </a:xfrm>
            <a:custGeom>
              <a:avLst/>
              <a:gdLst>
                <a:gd name="T0" fmla="*/ 98 w 104"/>
                <a:gd name="T1" fmla="*/ 63 h 104"/>
                <a:gd name="T2" fmla="*/ 41 w 104"/>
                <a:gd name="T3" fmla="*/ 98 h 104"/>
                <a:gd name="T4" fmla="*/ 6 w 104"/>
                <a:gd name="T5" fmla="*/ 41 h 104"/>
                <a:gd name="T6" fmla="*/ 63 w 104"/>
                <a:gd name="T7" fmla="*/ 6 h 104"/>
                <a:gd name="T8" fmla="*/ 98 w 104"/>
                <a:gd name="T9" fmla="*/ 6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8" y="63"/>
                  </a:moveTo>
                  <a:cubicBezTo>
                    <a:pt x="92" y="89"/>
                    <a:pt x="67" y="104"/>
                    <a:pt x="41" y="98"/>
                  </a:cubicBezTo>
                  <a:cubicBezTo>
                    <a:pt x="16" y="92"/>
                    <a:pt x="0" y="67"/>
                    <a:pt x="6" y="41"/>
                  </a:cubicBezTo>
                  <a:cubicBezTo>
                    <a:pt x="12" y="16"/>
                    <a:pt x="37" y="0"/>
                    <a:pt x="63" y="6"/>
                  </a:cubicBezTo>
                  <a:cubicBezTo>
                    <a:pt x="88" y="12"/>
                    <a:pt x="104" y="37"/>
                    <a:pt x="98" y="63"/>
                  </a:cubicBezTo>
                  <a:close/>
                </a:path>
              </a:pathLst>
            </a:custGeom>
            <a:solidFill>
              <a:srgbClr val="4741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9"/>
            <p:cNvSpPr/>
            <p:nvPr/>
          </p:nvSpPr>
          <p:spPr bwMode="auto">
            <a:xfrm>
              <a:off x="7913688" y="2744787"/>
              <a:ext cx="173038" cy="157163"/>
            </a:xfrm>
            <a:custGeom>
              <a:avLst/>
              <a:gdLst>
                <a:gd name="T0" fmla="*/ 41 w 46"/>
                <a:gd name="T1" fmla="*/ 32 h 42"/>
                <a:gd name="T2" fmla="*/ 14 w 46"/>
                <a:gd name="T3" fmla="*/ 35 h 42"/>
                <a:gd name="T4" fmla="*/ 5 w 46"/>
                <a:gd name="T5" fmla="*/ 9 h 42"/>
                <a:gd name="T6" fmla="*/ 32 w 46"/>
                <a:gd name="T7" fmla="*/ 6 h 42"/>
                <a:gd name="T8" fmla="*/ 41 w 46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41" y="32"/>
                  </a:moveTo>
                  <a:cubicBezTo>
                    <a:pt x="36" y="40"/>
                    <a:pt x="23" y="42"/>
                    <a:pt x="14" y="35"/>
                  </a:cubicBezTo>
                  <a:cubicBezTo>
                    <a:pt x="4" y="29"/>
                    <a:pt x="0" y="18"/>
                    <a:pt x="5" y="9"/>
                  </a:cubicBezTo>
                  <a:cubicBezTo>
                    <a:pt x="10" y="1"/>
                    <a:pt x="22" y="0"/>
                    <a:pt x="32" y="6"/>
                  </a:cubicBezTo>
                  <a:cubicBezTo>
                    <a:pt x="42" y="13"/>
                    <a:pt x="46" y="24"/>
                    <a:pt x="41" y="32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0"/>
            <p:cNvSpPr/>
            <p:nvPr/>
          </p:nvSpPr>
          <p:spPr bwMode="auto">
            <a:xfrm>
              <a:off x="6637338" y="3595688"/>
              <a:ext cx="1168400" cy="503238"/>
            </a:xfrm>
            <a:custGeom>
              <a:avLst/>
              <a:gdLst>
                <a:gd name="T0" fmla="*/ 0 w 311"/>
                <a:gd name="T1" fmla="*/ 0 h 134"/>
                <a:gd name="T2" fmla="*/ 161 w 311"/>
                <a:gd name="T3" fmla="*/ 17 h 134"/>
                <a:gd name="T4" fmla="*/ 311 w 311"/>
                <a:gd name="T5" fmla="*/ 13 h 134"/>
                <a:gd name="T6" fmla="*/ 249 w 311"/>
                <a:gd name="T7" fmla="*/ 108 h 134"/>
                <a:gd name="T8" fmla="*/ 68 w 311"/>
                <a:gd name="T9" fmla="*/ 103 h 134"/>
                <a:gd name="T10" fmla="*/ 0 w 311"/>
                <a:gd name="T1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134">
                  <a:moveTo>
                    <a:pt x="0" y="0"/>
                  </a:moveTo>
                  <a:cubicBezTo>
                    <a:pt x="0" y="0"/>
                    <a:pt x="107" y="16"/>
                    <a:pt x="161" y="17"/>
                  </a:cubicBezTo>
                  <a:cubicBezTo>
                    <a:pt x="215" y="18"/>
                    <a:pt x="311" y="13"/>
                    <a:pt x="311" y="13"/>
                  </a:cubicBezTo>
                  <a:cubicBezTo>
                    <a:pt x="311" y="13"/>
                    <a:pt x="290" y="81"/>
                    <a:pt x="249" y="108"/>
                  </a:cubicBezTo>
                  <a:cubicBezTo>
                    <a:pt x="207" y="134"/>
                    <a:pt x="108" y="127"/>
                    <a:pt x="68" y="103"/>
                  </a:cubicBezTo>
                  <a:cubicBezTo>
                    <a:pt x="28" y="7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313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1"/>
            <p:cNvSpPr/>
            <p:nvPr/>
          </p:nvSpPr>
          <p:spPr bwMode="auto">
            <a:xfrm>
              <a:off x="7113588" y="3644900"/>
              <a:ext cx="692150" cy="431800"/>
            </a:xfrm>
            <a:custGeom>
              <a:avLst/>
              <a:gdLst>
                <a:gd name="T0" fmla="*/ 184 w 184"/>
                <a:gd name="T1" fmla="*/ 0 h 115"/>
                <a:gd name="T2" fmla="*/ 77 w 184"/>
                <a:gd name="T3" fmla="*/ 4 h 115"/>
                <a:gd name="T4" fmla="*/ 0 w 184"/>
                <a:gd name="T5" fmla="*/ 108 h 115"/>
                <a:gd name="T6" fmla="*/ 122 w 184"/>
                <a:gd name="T7" fmla="*/ 95 h 115"/>
                <a:gd name="T8" fmla="*/ 184 w 184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15">
                  <a:moveTo>
                    <a:pt x="184" y="0"/>
                  </a:moveTo>
                  <a:cubicBezTo>
                    <a:pt x="184" y="0"/>
                    <a:pt x="128" y="3"/>
                    <a:pt x="77" y="4"/>
                  </a:cubicBezTo>
                  <a:cubicBezTo>
                    <a:pt x="44" y="31"/>
                    <a:pt x="16" y="68"/>
                    <a:pt x="0" y="108"/>
                  </a:cubicBezTo>
                  <a:cubicBezTo>
                    <a:pt x="44" y="115"/>
                    <a:pt x="95" y="112"/>
                    <a:pt x="122" y="95"/>
                  </a:cubicBezTo>
                  <a:cubicBezTo>
                    <a:pt x="163" y="68"/>
                    <a:pt x="184" y="0"/>
                    <a:pt x="184" y="0"/>
                  </a:cubicBezTo>
                  <a:close/>
                </a:path>
              </a:pathLst>
            </a:custGeom>
            <a:solidFill>
              <a:srgbClr val="4F1D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2"/>
            <p:cNvSpPr/>
            <p:nvPr/>
          </p:nvSpPr>
          <p:spPr bwMode="auto">
            <a:xfrm>
              <a:off x="5637213" y="3600450"/>
              <a:ext cx="2160588" cy="1665288"/>
            </a:xfrm>
            <a:custGeom>
              <a:avLst/>
              <a:gdLst>
                <a:gd name="T0" fmla="*/ 543 w 575"/>
                <a:gd name="T1" fmla="*/ 336 h 444"/>
                <a:gd name="T2" fmla="*/ 91 w 575"/>
                <a:gd name="T3" fmla="*/ 0 h 444"/>
                <a:gd name="T4" fmla="*/ 0 w 575"/>
                <a:gd name="T5" fmla="*/ 68 h 444"/>
                <a:gd name="T6" fmla="*/ 497 w 575"/>
                <a:gd name="T7" fmla="*/ 444 h 444"/>
                <a:gd name="T8" fmla="*/ 543 w 575"/>
                <a:gd name="T9" fmla="*/ 336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444">
                  <a:moveTo>
                    <a:pt x="543" y="336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97" y="444"/>
                    <a:pt x="497" y="444"/>
                    <a:pt x="497" y="444"/>
                  </a:cubicBezTo>
                  <a:cubicBezTo>
                    <a:pt x="497" y="444"/>
                    <a:pt x="575" y="408"/>
                    <a:pt x="543" y="336"/>
                  </a:cubicBez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3"/>
            <p:cNvSpPr/>
            <p:nvPr/>
          </p:nvSpPr>
          <p:spPr bwMode="auto">
            <a:xfrm>
              <a:off x="5637213" y="3600450"/>
              <a:ext cx="2160588" cy="1665288"/>
            </a:xfrm>
            <a:custGeom>
              <a:avLst/>
              <a:gdLst>
                <a:gd name="T0" fmla="*/ 543 w 575"/>
                <a:gd name="T1" fmla="*/ 336 h 444"/>
                <a:gd name="T2" fmla="*/ 520 w 575"/>
                <a:gd name="T3" fmla="*/ 318 h 444"/>
                <a:gd name="T4" fmla="*/ 503 w 575"/>
                <a:gd name="T5" fmla="*/ 353 h 444"/>
                <a:gd name="T6" fmla="*/ 448 w 575"/>
                <a:gd name="T7" fmla="*/ 363 h 444"/>
                <a:gd name="T8" fmla="*/ 254 w 575"/>
                <a:gd name="T9" fmla="*/ 238 h 444"/>
                <a:gd name="T10" fmla="*/ 156 w 575"/>
                <a:gd name="T11" fmla="*/ 155 h 444"/>
                <a:gd name="T12" fmla="*/ 104 w 575"/>
                <a:gd name="T13" fmla="*/ 114 h 444"/>
                <a:gd name="T14" fmla="*/ 73 w 575"/>
                <a:gd name="T15" fmla="*/ 91 h 444"/>
                <a:gd name="T16" fmla="*/ 75 w 575"/>
                <a:gd name="T17" fmla="*/ 54 h 444"/>
                <a:gd name="T18" fmla="*/ 123 w 575"/>
                <a:gd name="T19" fmla="*/ 24 h 444"/>
                <a:gd name="T20" fmla="*/ 91 w 575"/>
                <a:gd name="T21" fmla="*/ 0 h 444"/>
                <a:gd name="T22" fmla="*/ 0 w 575"/>
                <a:gd name="T23" fmla="*/ 68 h 444"/>
                <a:gd name="T24" fmla="*/ 497 w 575"/>
                <a:gd name="T25" fmla="*/ 444 h 444"/>
                <a:gd name="T26" fmla="*/ 543 w 575"/>
                <a:gd name="T27" fmla="*/ 336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5" h="444">
                  <a:moveTo>
                    <a:pt x="543" y="336"/>
                  </a:moveTo>
                  <a:cubicBezTo>
                    <a:pt x="520" y="318"/>
                    <a:pt x="520" y="318"/>
                    <a:pt x="520" y="318"/>
                  </a:cubicBezTo>
                  <a:cubicBezTo>
                    <a:pt x="517" y="331"/>
                    <a:pt x="513" y="345"/>
                    <a:pt x="503" y="353"/>
                  </a:cubicBezTo>
                  <a:cubicBezTo>
                    <a:pt x="486" y="369"/>
                    <a:pt x="468" y="373"/>
                    <a:pt x="448" y="363"/>
                  </a:cubicBezTo>
                  <a:cubicBezTo>
                    <a:pt x="389" y="332"/>
                    <a:pt x="305" y="282"/>
                    <a:pt x="254" y="238"/>
                  </a:cubicBezTo>
                  <a:cubicBezTo>
                    <a:pt x="222" y="210"/>
                    <a:pt x="190" y="182"/>
                    <a:pt x="156" y="155"/>
                  </a:cubicBezTo>
                  <a:cubicBezTo>
                    <a:pt x="138" y="142"/>
                    <a:pt x="121" y="128"/>
                    <a:pt x="104" y="114"/>
                  </a:cubicBezTo>
                  <a:cubicBezTo>
                    <a:pt x="94" y="106"/>
                    <a:pt x="82" y="100"/>
                    <a:pt x="73" y="91"/>
                  </a:cubicBezTo>
                  <a:cubicBezTo>
                    <a:pt x="61" y="79"/>
                    <a:pt x="62" y="66"/>
                    <a:pt x="75" y="54"/>
                  </a:cubicBezTo>
                  <a:cubicBezTo>
                    <a:pt x="89" y="42"/>
                    <a:pt x="107" y="33"/>
                    <a:pt x="123" y="24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97" y="444"/>
                    <a:pt x="497" y="444"/>
                    <a:pt x="497" y="444"/>
                  </a:cubicBezTo>
                  <a:cubicBezTo>
                    <a:pt x="497" y="444"/>
                    <a:pt x="575" y="408"/>
                    <a:pt x="543" y="336"/>
                  </a:cubicBezTo>
                  <a:close/>
                </a:path>
              </a:pathLst>
            </a:custGeom>
            <a:solidFill>
              <a:srgbClr val="DDDA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4"/>
            <p:cNvSpPr/>
            <p:nvPr/>
          </p:nvSpPr>
          <p:spPr bwMode="auto">
            <a:xfrm>
              <a:off x="4375150" y="2522537"/>
              <a:ext cx="1550988" cy="1400175"/>
            </a:xfrm>
            <a:custGeom>
              <a:avLst/>
              <a:gdLst>
                <a:gd name="T0" fmla="*/ 332 w 413"/>
                <a:gd name="T1" fmla="*/ 329 h 373"/>
                <a:gd name="T2" fmla="*/ 305 w 413"/>
                <a:gd name="T3" fmla="*/ 339 h 373"/>
                <a:gd name="T4" fmla="*/ 158 w 413"/>
                <a:gd name="T5" fmla="*/ 291 h 373"/>
                <a:gd name="T6" fmla="*/ 42 w 413"/>
                <a:gd name="T7" fmla="*/ 145 h 373"/>
                <a:gd name="T8" fmla="*/ 122 w 413"/>
                <a:gd name="T9" fmla="*/ 161 h 373"/>
                <a:gd name="T10" fmla="*/ 58 w 413"/>
                <a:gd name="T11" fmla="*/ 81 h 373"/>
                <a:gd name="T12" fmla="*/ 189 w 413"/>
                <a:gd name="T13" fmla="*/ 130 h 373"/>
                <a:gd name="T14" fmla="*/ 123 w 413"/>
                <a:gd name="T15" fmla="*/ 27 h 373"/>
                <a:gd name="T16" fmla="*/ 283 w 413"/>
                <a:gd name="T17" fmla="*/ 114 h 373"/>
                <a:gd name="T18" fmla="*/ 253 w 413"/>
                <a:gd name="T19" fmla="*/ 38 h 373"/>
                <a:gd name="T20" fmla="*/ 287 w 413"/>
                <a:gd name="T21" fmla="*/ 21 h 373"/>
                <a:gd name="T22" fmla="*/ 375 w 413"/>
                <a:gd name="T23" fmla="*/ 264 h 373"/>
                <a:gd name="T24" fmla="*/ 332 w 413"/>
                <a:gd name="T25" fmla="*/ 329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3" h="373">
                  <a:moveTo>
                    <a:pt x="332" y="329"/>
                  </a:moveTo>
                  <a:cubicBezTo>
                    <a:pt x="305" y="339"/>
                    <a:pt x="305" y="339"/>
                    <a:pt x="305" y="339"/>
                  </a:cubicBezTo>
                  <a:cubicBezTo>
                    <a:pt x="305" y="339"/>
                    <a:pt x="251" y="373"/>
                    <a:pt x="158" y="291"/>
                  </a:cubicBezTo>
                  <a:cubicBezTo>
                    <a:pt x="65" y="210"/>
                    <a:pt x="0" y="161"/>
                    <a:pt x="42" y="145"/>
                  </a:cubicBezTo>
                  <a:cubicBezTo>
                    <a:pt x="85" y="129"/>
                    <a:pt x="122" y="161"/>
                    <a:pt x="122" y="161"/>
                  </a:cubicBezTo>
                  <a:cubicBezTo>
                    <a:pt x="122" y="161"/>
                    <a:pt x="13" y="105"/>
                    <a:pt x="58" y="81"/>
                  </a:cubicBezTo>
                  <a:cubicBezTo>
                    <a:pt x="103" y="57"/>
                    <a:pt x="189" y="130"/>
                    <a:pt x="189" y="130"/>
                  </a:cubicBezTo>
                  <a:cubicBezTo>
                    <a:pt x="189" y="130"/>
                    <a:pt x="88" y="55"/>
                    <a:pt x="123" y="27"/>
                  </a:cubicBezTo>
                  <a:cubicBezTo>
                    <a:pt x="158" y="0"/>
                    <a:pt x="263" y="141"/>
                    <a:pt x="283" y="114"/>
                  </a:cubicBezTo>
                  <a:cubicBezTo>
                    <a:pt x="302" y="87"/>
                    <a:pt x="253" y="38"/>
                    <a:pt x="253" y="38"/>
                  </a:cubicBezTo>
                  <a:cubicBezTo>
                    <a:pt x="253" y="38"/>
                    <a:pt x="231" y="1"/>
                    <a:pt x="287" y="21"/>
                  </a:cubicBezTo>
                  <a:cubicBezTo>
                    <a:pt x="342" y="41"/>
                    <a:pt x="413" y="180"/>
                    <a:pt x="375" y="264"/>
                  </a:cubicBezTo>
                  <a:lnTo>
                    <a:pt x="332" y="329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5"/>
            <p:cNvSpPr/>
            <p:nvPr/>
          </p:nvSpPr>
          <p:spPr bwMode="auto">
            <a:xfrm>
              <a:off x="5048250" y="2563812"/>
              <a:ext cx="541338" cy="522288"/>
            </a:xfrm>
            <a:custGeom>
              <a:avLst/>
              <a:gdLst>
                <a:gd name="T0" fmla="*/ 104 w 144"/>
                <a:gd name="T1" fmla="*/ 103 h 139"/>
                <a:gd name="T2" fmla="*/ 0 w 144"/>
                <a:gd name="T3" fmla="*/ 35 h 139"/>
                <a:gd name="T4" fmla="*/ 27 w 144"/>
                <a:gd name="T5" fmla="*/ 67 h 139"/>
                <a:gd name="T6" fmla="*/ 82 w 144"/>
                <a:gd name="T7" fmla="*/ 124 h 139"/>
                <a:gd name="T8" fmla="*/ 127 w 144"/>
                <a:gd name="T9" fmla="*/ 84 h 139"/>
                <a:gd name="T10" fmla="*/ 113 w 144"/>
                <a:gd name="T11" fmla="*/ 59 h 139"/>
                <a:gd name="T12" fmla="*/ 89 w 144"/>
                <a:gd name="T13" fmla="*/ 5 h 139"/>
                <a:gd name="T14" fmla="*/ 74 w 144"/>
                <a:gd name="T15" fmla="*/ 27 h 139"/>
                <a:gd name="T16" fmla="*/ 104 w 144"/>
                <a:gd name="T17" fmla="*/ 10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39">
                  <a:moveTo>
                    <a:pt x="104" y="103"/>
                  </a:moveTo>
                  <a:cubicBezTo>
                    <a:pt x="91" y="121"/>
                    <a:pt x="42" y="67"/>
                    <a:pt x="0" y="35"/>
                  </a:cubicBezTo>
                  <a:cubicBezTo>
                    <a:pt x="12" y="49"/>
                    <a:pt x="23" y="62"/>
                    <a:pt x="27" y="67"/>
                  </a:cubicBezTo>
                  <a:cubicBezTo>
                    <a:pt x="43" y="85"/>
                    <a:pt x="59" y="114"/>
                    <a:pt x="82" y="124"/>
                  </a:cubicBezTo>
                  <a:cubicBezTo>
                    <a:pt x="114" y="139"/>
                    <a:pt x="144" y="117"/>
                    <a:pt x="127" y="84"/>
                  </a:cubicBezTo>
                  <a:cubicBezTo>
                    <a:pt x="122" y="75"/>
                    <a:pt x="117" y="67"/>
                    <a:pt x="113" y="59"/>
                  </a:cubicBezTo>
                  <a:cubicBezTo>
                    <a:pt x="108" y="49"/>
                    <a:pt x="95" y="26"/>
                    <a:pt x="89" y="5"/>
                  </a:cubicBezTo>
                  <a:cubicBezTo>
                    <a:pt x="58" y="0"/>
                    <a:pt x="74" y="27"/>
                    <a:pt x="74" y="27"/>
                  </a:cubicBezTo>
                  <a:cubicBezTo>
                    <a:pt x="74" y="27"/>
                    <a:pt x="123" y="76"/>
                    <a:pt x="104" y="103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6"/>
            <p:cNvSpPr/>
            <p:nvPr/>
          </p:nvSpPr>
          <p:spPr bwMode="auto">
            <a:xfrm>
              <a:off x="4525963" y="2855912"/>
              <a:ext cx="315913" cy="323850"/>
            </a:xfrm>
            <a:custGeom>
              <a:avLst/>
              <a:gdLst>
                <a:gd name="T0" fmla="*/ 65 w 84"/>
                <a:gd name="T1" fmla="*/ 76 h 86"/>
                <a:gd name="T2" fmla="*/ 69 w 84"/>
                <a:gd name="T3" fmla="*/ 51 h 86"/>
                <a:gd name="T4" fmla="*/ 49 w 84"/>
                <a:gd name="T5" fmla="*/ 30 h 86"/>
                <a:gd name="T6" fmla="*/ 9 w 84"/>
                <a:gd name="T7" fmla="*/ 0 h 86"/>
                <a:gd name="T8" fmla="*/ 55 w 84"/>
                <a:gd name="T9" fmla="*/ 57 h 86"/>
                <a:gd name="T10" fmla="*/ 32 w 84"/>
                <a:gd name="T11" fmla="*/ 51 h 86"/>
                <a:gd name="T12" fmla="*/ 65 w 84"/>
                <a:gd name="T13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86">
                  <a:moveTo>
                    <a:pt x="65" y="76"/>
                  </a:moveTo>
                  <a:cubicBezTo>
                    <a:pt x="84" y="86"/>
                    <a:pt x="75" y="58"/>
                    <a:pt x="69" y="51"/>
                  </a:cubicBezTo>
                  <a:cubicBezTo>
                    <a:pt x="63" y="44"/>
                    <a:pt x="57" y="36"/>
                    <a:pt x="49" y="30"/>
                  </a:cubicBezTo>
                  <a:cubicBezTo>
                    <a:pt x="37" y="19"/>
                    <a:pt x="23" y="10"/>
                    <a:pt x="9" y="0"/>
                  </a:cubicBezTo>
                  <a:cubicBezTo>
                    <a:pt x="0" y="17"/>
                    <a:pt x="31" y="41"/>
                    <a:pt x="55" y="57"/>
                  </a:cubicBezTo>
                  <a:cubicBezTo>
                    <a:pt x="49" y="54"/>
                    <a:pt x="41" y="52"/>
                    <a:pt x="32" y="51"/>
                  </a:cubicBezTo>
                  <a:cubicBezTo>
                    <a:pt x="42" y="61"/>
                    <a:pt x="53" y="71"/>
                    <a:pt x="65" y="76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7"/>
            <p:cNvSpPr/>
            <p:nvPr/>
          </p:nvSpPr>
          <p:spPr bwMode="auto">
            <a:xfrm>
              <a:off x="4773613" y="2714625"/>
              <a:ext cx="319088" cy="341313"/>
            </a:xfrm>
            <a:custGeom>
              <a:avLst/>
              <a:gdLst>
                <a:gd name="T0" fmla="*/ 85 w 85"/>
                <a:gd name="T1" fmla="*/ 91 h 91"/>
                <a:gd name="T2" fmla="*/ 16 w 85"/>
                <a:gd name="T3" fmla="*/ 4 h 91"/>
                <a:gd name="T4" fmla="*/ 11 w 85"/>
                <a:gd name="T5" fmla="*/ 0 h 91"/>
                <a:gd name="T6" fmla="*/ 72 w 85"/>
                <a:gd name="T7" fmla="*/ 70 h 91"/>
                <a:gd name="T8" fmla="*/ 0 w 85"/>
                <a:gd name="T9" fmla="*/ 30 h 91"/>
                <a:gd name="T10" fmla="*/ 85 w 85"/>
                <a:gd name="T1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91">
                  <a:moveTo>
                    <a:pt x="85" y="91"/>
                  </a:moveTo>
                  <a:cubicBezTo>
                    <a:pt x="85" y="54"/>
                    <a:pt x="39" y="28"/>
                    <a:pt x="16" y="4"/>
                  </a:cubicBezTo>
                  <a:cubicBezTo>
                    <a:pt x="14" y="3"/>
                    <a:pt x="13" y="1"/>
                    <a:pt x="11" y="0"/>
                  </a:cubicBezTo>
                  <a:cubicBezTo>
                    <a:pt x="19" y="24"/>
                    <a:pt x="53" y="55"/>
                    <a:pt x="72" y="70"/>
                  </a:cubicBezTo>
                  <a:cubicBezTo>
                    <a:pt x="56" y="58"/>
                    <a:pt x="28" y="39"/>
                    <a:pt x="0" y="30"/>
                  </a:cubicBezTo>
                  <a:cubicBezTo>
                    <a:pt x="30" y="51"/>
                    <a:pt x="62" y="88"/>
                    <a:pt x="85" y="91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8"/>
            <p:cNvSpPr/>
            <p:nvPr/>
          </p:nvSpPr>
          <p:spPr bwMode="auto">
            <a:xfrm>
              <a:off x="4451350" y="3100387"/>
              <a:ext cx="1381125" cy="822325"/>
            </a:xfrm>
            <a:custGeom>
              <a:avLst/>
              <a:gdLst>
                <a:gd name="T0" fmla="*/ 215 w 368"/>
                <a:gd name="T1" fmla="*/ 138 h 219"/>
                <a:gd name="T2" fmla="*/ 116 w 368"/>
                <a:gd name="T3" fmla="*/ 93 h 219"/>
                <a:gd name="T4" fmla="*/ 65 w 368"/>
                <a:gd name="T5" fmla="*/ 43 h 219"/>
                <a:gd name="T6" fmla="*/ 11 w 368"/>
                <a:gd name="T7" fmla="*/ 1 h 219"/>
                <a:gd name="T8" fmla="*/ 10 w 368"/>
                <a:gd name="T9" fmla="*/ 0 h 219"/>
                <a:gd name="T10" fmla="*/ 138 w 368"/>
                <a:gd name="T11" fmla="*/ 137 h 219"/>
                <a:gd name="T12" fmla="*/ 285 w 368"/>
                <a:gd name="T13" fmla="*/ 185 h 219"/>
                <a:gd name="T14" fmla="*/ 312 w 368"/>
                <a:gd name="T15" fmla="*/ 175 h 219"/>
                <a:gd name="T16" fmla="*/ 355 w 368"/>
                <a:gd name="T17" fmla="*/ 110 h 219"/>
                <a:gd name="T18" fmla="*/ 364 w 368"/>
                <a:gd name="T19" fmla="*/ 29 h 219"/>
                <a:gd name="T20" fmla="*/ 215 w 368"/>
                <a:gd name="T21" fmla="*/ 13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8" h="219">
                  <a:moveTo>
                    <a:pt x="215" y="138"/>
                  </a:moveTo>
                  <a:cubicBezTo>
                    <a:pt x="177" y="145"/>
                    <a:pt x="142" y="117"/>
                    <a:pt x="116" y="93"/>
                  </a:cubicBezTo>
                  <a:cubicBezTo>
                    <a:pt x="98" y="77"/>
                    <a:pt x="81" y="61"/>
                    <a:pt x="65" y="43"/>
                  </a:cubicBezTo>
                  <a:cubicBezTo>
                    <a:pt x="50" y="26"/>
                    <a:pt x="34" y="5"/>
                    <a:pt x="11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0" y="22"/>
                    <a:pt x="59" y="68"/>
                    <a:pt x="138" y="137"/>
                  </a:cubicBezTo>
                  <a:cubicBezTo>
                    <a:pt x="231" y="219"/>
                    <a:pt x="285" y="185"/>
                    <a:pt x="285" y="185"/>
                  </a:cubicBezTo>
                  <a:cubicBezTo>
                    <a:pt x="312" y="175"/>
                    <a:pt x="312" y="175"/>
                    <a:pt x="312" y="175"/>
                  </a:cubicBezTo>
                  <a:cubicBezTo>
                    <a:pt x="355" y="110"/>
                    <a:pt x="355" y="110"/>
                    <a:pt x="355" y="110"/>
                  </a:cubicBezTo>
                  <a:cubicBezTo>
                    <a:pt x="366" y="86"/>
                    <a:pt x="368" y="58"/>
                    <a:pt x="364" y="29"/>
                  </a:cubicBezTo>
                  <a:cubicBezTo>
                    <a:pt x="300" y="40"/>
                    <a:pt x="280" y="127"/>
                    <a:pt x="215" y="138"/>
                  </a:cubicBezTo>
                  <a:close/>
                </a:path>
              </a:pathLst>
            </a:custGeom>
            <a:solidFill>
              <a:srgbClr val="F7CEA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9"/>
            <p:cNvSpPr/>
            <p:nvPr/>
          </p:nvSpPr>
          <p:spPr bwMode="auto">
            <a:xfrm>
              <a:off x="5521325" y="3513138"/>
              <a:ext cx="458788" cy="379413"/>
            </a:xfrm>
            <a:custGeom>
              <a:avLst/>
              <a:gdLst>
                <a:gd name="T0" fmla="*/ 122 w 122"/>
                <a:gd name="T1" fmla="*/ 23 h 101"/>
                <a:gd name="T2" fmla="*/ 70 w 122"/>
                <a:gd name="T3" fmla="*/ 0 h 101"/>
                <a:gd name="T4" fmla="*/ 0 w 122"/>
                <a:gd name="T5" fmla="*/ 75 h 101"/>
                <a:gd name="T6" fmla="*/ 44 w 122"/>
                <a:gd name="T7" fmla="*/ 101 h 101"/>
                <a:gd name="T8" fmla="*/ 122 w 122"/>
                <a:gd name="T9" fmla="*/ 2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01">
                  <a:moveTo>
                    <a:pt x="122" y="23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2" y="30"/>
                    <a:pt x="0" y="75"/>
                  </a:cubicBezTo>
                  <a:cubicBezTo>
                    <a:pt x="44" y="101"/>
                    <a:pt x="44" y="101"/>
                    <a:pt x="44" y="101"/>
                  </a:cubicBezTo>
                  <a:lnTo>
                    <a:pt x="122" y="23"/>
                  </a:lnTo>
                  <a:close/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767282" y="283911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rgbClr val="BD0A0D"/>
                </a:solidFill>
                <a:latin typeface="微软雅黑" panose="020B0503020204020204" charset="-122"/>
                <a:ea typeface="微软雅黑" panose="020B0503020204020204" charset="-122"/>
              </a:rPr>
              <a:t>实习薪酬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6504507" y="1021146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400" b="1" smtClean="0">
              <a:solidFill>
                <a:srgbClr val="BD0A0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243379" y="2129221"/>
            <a:ext cx="664316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实习生管理参照正式员工，为月薪制；</a:t>
            </a:r>
            <a:endParaRPr lang="en-US" altLang="zh-CN" sz="20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按照当月出勤天数，实习满勤当月实习工资为</a:t>
            </a:r>
            <a:r>
              <a:rPr lang="en-US" altLang="zh-CN" sz="2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2010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元；</a:t>
            </a:r>
            <a:endParaRPr lang="en-US" altLang="zh-CN" sz="20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如遇出差，公司承担路费及住宿费，伙食费。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368"/>
          <a:stretch>
            <a:fillRect/>
          </a:stretch>
        </p:blipFill>
        <p:spPr>
          <a:xfrm>
            <a:off x="0" y="1"/>
            <a:ext cx="12192000" cy="6908799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5400000">
            <a:off x="2666999" y="-2666999"/>
            <a:ext cx="6858002" cy="12192002"/>
          </a:xfrm>
          <a:prstGeom prst="triangl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6473" y="1816100"/>
            <a:ext cx="28328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1.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认识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/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了解同方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6473" y="3048000"/>
            <a:ext cx="2662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  <a:latin typeface="+mn-ea"/>
              </a:rPr>
              <a:t>2.</a:t>
            </a:r>
            <a:r>
              <a:rPr lang="zh-CN" altLang="en-US" sz="2800" b="1" smtClean="0">
                <a:solidFill>
                  <a:schemeClr val="bg1"/>
                </a:solidFill>
                <a:latin typeface="+mn-ea"/>
              </a:rPr>
              <a:t>人才培养计划</a:t>
            </a:r>
            <a:endParaRPr lang="zh-CN" altLang="en-US" sz="28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6473" y="4279900"/>
            <a:ext cx="2662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  <a:latin typeface="+mn-ea"/>
              </a:rPr>
              <a:t>3.</a:t>
            </a:r>
            <a:r>
              <a:rPr lang="zh-CN" altLang="en-US" sz="2800" b="1" smtClean="0">
                <a:solidFill>
                  <a:schemeClr val="bg1"/>
                </a:solidFill>
                <a:latin typeface="+mn-ea"/>
              </a:rPr>
              <a:t>校园招聘介绍</a:t>
            </a:r>
            <a:endParaRPr lang="zh-CN" altLang="en-US" sz="28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44261" y="3192790"/>
            <a:ext cx="10102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latin typeface="+mn-ea"/>
              </a:rPr>
              <a:t>目 录</a:t>
            </a:r>
            <a:endParaRPr lang="zh-CN" altLang="en-US" sz="28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31773" y="3218189"/>
            <a:ext cx="21948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  <a:latin typeface="+mn-ea"/>
              </a:rPr>
              <a:t>CONTENTS</a:t>
            </a:r>
            <a:endParaRPr lang="zh-CN" altLang="en-US" sz="2800" b="1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644473" y="3323595"/>
            <a:ext cx="0" cy="26161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4000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Box 4"/>
          <p:cNvSpPr>
            <a:spLocks noChangeArrowheads="1"/>
          </p:cNvSpPr>
          <p:nvPr/>
        </p:nvSpPr>
        <p:spPr bwMode="auto">
          <a:xfrm>
            <a:off x="622301" y="1212574"/>
            <a:ext cx="10369551" cy="1475763"/>
          </a:xfrm>
          <a:prstGeom prst="rect">
            <a:avLst/>
          </a:prstGeom>
          <a:solidFill>
            <a:srgbClr val="C00000"/>
          </a:solidFill>
          <a:ln w="6350" cmpd="sng">
            <a:solidFill>
              <a:schemeClr val="accent2"/>
            </a:solidFill>
            <a:bevel/>
          </a:ln>
        </p:spPr>
        <p:txBody>
          <a:bodyPr wrap="none"/>
          <a:lstStyle>
            <a:lvl1pPr marL="342900" indent="-3429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730" indent="190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930" indent="190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9130" indent="190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330" indent="190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  <a:buClr>
                <a:srgbClr val="E1B40C"/>
              </a:buClr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第一阶段：宣传阶段    </a:t>
            </a:r>
          </a:p>
          <a:p>
            <a:pPr algn="l">
              <a:lnSpc>
                <a:spcPct val="150000"/>
              </a:lnSpc>
              <a:spcBef>
                <a:spcPct val="20000"/>
              </a:spcBef>
              <a:buClr>
                <a:srgbClr val="E1B40C"/>
              </a:buClr>
            </a:pPr>
            <a:r>
              <a:rPr lang="en-US" sz="1800" dirty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1.</a:t>
            </a: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网络应聘：投递电子版简历至邮箱：zjtfhr@126.com</a:t>
            </a:r>
          </a:p>
          <a:p>
            <a:pPr algn="l">
              <a:lnSpc>
                <a:spcPct val="150000"/>
              </a:lnSpc>
              <a:spcBef>
                <a:spcPct val="20000"/>
              </a:spcBef>
              <a:buClr>
                <a:srgbClr val="E1B40C"/>
              </a:buClr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2.现场应聘：招聘会进行简历投递,并进行初试</a:t>
            </a:r>
          </a:p>
        </p:txBody>
      </p:sp>
      <p:sp>
        <p:nvSpPr>
          <p:cNvPr id="37892" name="TextBox 5"/>
          <p:cNvSpPr>
            <a:spLocks noChangeArrowheads="1"/>
          </p:cNvSpPr>
          <p:nvPr/>
        </p:nvSpPr>
        <p:spPr bwMode="auto">
          <a:xfrm>
            <a:off x="622301" y="3081130"/>
            <a:ext cx="10369551" cy="1472583"/>
          </a:xfrm>
          <a:prstGeom prst="rect">
            <a:avLst/>
          </a:prstGeom>
          <a:solidFill>
            <a:srgbClr val="C00000"/>
          </a:solidFill>
          <a:ln w="6350" cmpd="sng">
            <a:solidFill>
              <a:schemeClr val="accent2"/>
            </a:solidFill>
            <a:bevel/>
          </a:ln>
        </p:spPr>
        <p:txBody>
          <a:bodyPr wrap="none"/>
          <a:lstStyle>
            <a:lvl1pPr marL="342900" indent="-3429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730" indent="190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930" indent="190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9130" indent="190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330" indent="190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  <a:spcBef>
                <a:spcPct val="20000"/>
              </a:spcBef>
              <a:buClr>
                <a:srgbClr val="E1B40C"/>
              </a:buClr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第二阶段：复试阶段    </a:t>
            </a:r>
          </a:p>
          <a:p>
            <a:pPr algn="l">
              <a:lnSpc>
                <a:spcPct val="150000"/>
              </a:lnSpc>
              <a:spcBef>
                <a:spcPct val="20000"/>
              </a:spcBef>
              <a:buClr>
                <a:srgbClr val="E1B40C"/>
              </a:buClr>
            </a:pPr>
            <a:r>
              <a:rPr lang="en-US" sz="1800" dirty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1.</a:t>
            </a: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通知方式：电话、邮件</a:t>
            </a:r>
          </a:p>
          <a:p>
            <a:pPr algn="l">
              <a:lnSpc>
                <a:spcPct val="150000"/>
              </a:lnSpc>
              <a:spcBef>
                <a:spcPct val="20000"/>
              </a:spcBef>
              <a:buClr>
                <a:srgbClr val="E1B40C"/>
              </a:buClr>
            </a:pPr>
            <a:r>
              <a:rPr lang="en-US" sz="1800" dirty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2.</a:t>
            </a: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面试地点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：</a:t>
            </a:r>
            <a:r>
              <a:rPr lang="zh-CN" sz="1800" dirty="0" smtClean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同方公司（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西湖区马塍路</a:t>
            </a:r>
            <a:r>
              <a:rPr lang="en-US" altLang="zh-CN" sz="1800" dirty="0" smtClean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36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号</a:t>
            </a:r>
            <a:r>
              <a:rPr lang="en-US" altLang="zh-CN" sz="1800" dirty="0" smtClean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3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号楼</a:t>
            </a:r>
            <a:r>
              <a:rPr lang="en-US" altLang="zh-CN" sz="1800" dirty="0" smtClean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10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楼）</a:t>
            </a:r>
          </a:p>
          <a:p>
            <a:pPr algn="l">
              <a:lnSpc>
                <a:spcPct val="150000"/>
              </a:lnSpc>
              <a:spcBef>
                <a:spcPct val="20000"/>
              </a:spcBef>
              <a:buClr>
                <a:srgbClr val="E1B40C"/>
              </a:buClr>
            </a:pPr>
            <a:r>
              <a:rPr lang="zh-CN" sz="1600" dirty="0" smtClean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）</a:t>
            </a:r>
          </a:p>
        </p:txBody>
      </p:sp>
      <p:sp>
        <p:nvSpPr>
          <p:cNvPr id="37893" name="TextBox 6"/>
          <p:cNvSpPr>
            <a:spLocks noChangeArrowheads="1"/>
          </p:cNvSpPr>
          <p:nvPr/>
        </p:nvSpPr>
        <p:spPr bwMode="auto">
          <a:xfrm>
            <a:off x="622301" y="5054857"/>
            <a:ext cx="10369551" cy="1364232"/>
          </a:xfrm>
          <a:prstGeom prst="rect">
            <a:avLst/>
          </a:prstGeom>
          <a:solidFill>
            <a:srgbClr val="C00000"/>
          </a:solidFill>
          <a:ln w="6350" cmpd="sng">
            <a:solidFill>
              <a:schemeClr val="accent2"/>
            </a:solidFill>
            <a:bevel/>
          </a:ln>
        </p:spPr>
        <p:txBody>
          <a:bodyPr wrap="none"/>
          <a:lstStyle>
            <a:lvl1pPr marL="342900" indent="-34290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730" indent="190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930" indent="190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9130" indent="190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330" indent="190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  <a:spcBef>
                <a:spcPct val="20000"/>
              </a:spcBef>
              <a:buClr>
                <a:srgbClr val="E1B40C"/>
              </a:buClr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第三阶段：签约实习     </a:t>
            </a:r>
          </a:p>
          <a:p>
            <a:pPr algn="l">
              <a:lnSpc>
                <a:spcPct val="150000"/>
              </a:lnSpc>
              <a:spcBef>
                <a:spcPct val="20000"/>
              </a:spcBef>
              <a:buClr>
                <a:srgbClr val="E1B40C"/>
              </a:buClr>
            </a:pPr>
            <a:r>
              <a:rPr lang="en-US" sz="1800" dirty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1.</a:t>
            </a: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通知方式：电话、邮件</a:t>
            </a:r>
          </a:p>
          <a:p>
            <a:pPr algn="l">
              <a:lnSpc>
                <a:spcPct val="150000"/>
              </a:lnSpc>
              <a:spcBef>
                <a:spcPct val="20000"/>
              </a:spcBef>
              <a:buClr>
                <a:srgbClr val="E1B40C"/>
              </a:buClr>
            </a:pPr>
            <a:r>
              <a:rPr lang="en-US" sz="1800" dirty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2.</a:t>
            </a: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实习地点</a:t>
            </a:r>
            <a:r>
              <a:rPr lang="zh-CN" altLang="en-US" sz="1800" dirty="0" smtClean="0">
                <a:solidFill>
                  <a:schemeClr val="bg1"/>
                </a:solidFill>
                <a:latin typeface="+mn-ea"/>
                <a:ea typeface="+mn-ea"/>
                <a:sym typeface="微软雅黑" panose="020B0503020204020204" charset="-122"/>
              </a:rPr>
              <a:t>：直接进驻项目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5300" y="414967"/>
            <a:ext cx="1743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流程安排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0" y="298086"/>
            <a:ext cx="255263" cy="577480"/>
            <a:chOff x="0" y="298086"/>
            <a:chExt cx="255263" cy="577480"/>
          </a:xfrm>
          <a:solidFill>
            <a:srgbClr val="C00000"/>
          </a:solidFill>
        </p:grpSpPr>
        <p:sp>
          <p:nvSpPr>
            <p:cNvPr id="10" name="矩形 9"/>
            <p:cNvSpPr/>
            <p:nvPr/>
          </p:nvSpPr>
          <p:spPr>
            <a:xfrm>
              <a:off x="0" y="298087"/>
              <a:ext cx="100584" cy="5774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54679" y="298086"/>
              <a:ext cx="100584" cy="5774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69492" y="374081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BD0A0D"/>
                </a:solidFill>
                <a:latin typeface="微软雅黑" panose="020B0503020204020204" charset="-122"/>
                <a:ea typeface="微软雅黑" panose="020B0503020204020204" charset="-122"/>
              </a:rPr>
              <a:t>联系方式</a:t>
            </a:r>
            <a:endParaRPr lang="zh-CN" altLang="en-US" sz="2400" b="1" smtClean="0">
              <a:solidFill>
                <a:srgbClr val="BD0A0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Oval 14"/>
          <p:cNvSpPr/>
          <p:nvPr/>
        </p:nvSpPr>
        <p:spPr>
          <a:xfrm>
            <a:off x="1667440" y="1300926"/>
            <a:ext cx="510981" cy="5109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FontAwesome" pitchFamily="2" charset="0"/>
              </a:rPr>
              <a:t></a:t>
            </a:r>
            <a:endParaRPr lang="en-US" sz="16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8" name="Oval 14"/>
          <p:cNvSpPr/>
          <p:nvPr/>
        </p:nvSpPr>
        <p:spPr>
          <a:xfrm>
            <a:off x="4506786" y="1300926"/>
            <a:ext cx="510981" cy="5109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FontAwesome" pitchFamily="2" charset="0"/>
              </a:rPr>
              <a:t></a:t>
            </a:r>
            <a:endParaRPr lang="en-US" sz="16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" name="Oval 14"/>
          <p:cNvSpPr/>
          <p:nvPr/>
        </p:nvSpPr>
        <p:spPr>
          <a:xfrm>
            <a:off x="7703001" y="1300926"/>
            <a:ext cx="510981" cy="5109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FontAwesome" pitchFamily="2" charset="0"/>
              </a:rPr>
              <a:t></a:t>
            </a:r>
            <a:endParaRPr lang="en-US" sz="16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0184" y="1947236"/>
            <a:ext cx="18258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位置</a:t>
            </a:r>
          </a:p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杭州市西湖区马塍路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36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号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号楼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楼，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楼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620789" y="1947236"/>
            <a:ext cx="228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电话</a:t>
            </a:r>
          </a:p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0571-88847653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7045884" y="1947235"/>
            <a:ext cx="3335850" cy="1443976"/>
            <a:chOff x="5298223" y="1530609"/>
            <a:chExt cx="2501888" cy="1082982"/>
          </a:xfrm>
        </p:grpSpPr>
        <p:sp>
          <p:nvSpPr>
            <p:cNvPr id="11" name="文本框 10"/>
            <p:cNvSpPr txBox="1"/>
            <p:nvPr/>
          </p:nvSpPr>
          <p:spPr>
            <a:xfrm>
              <a:off x="5298223" y="1530609"/>
              <a:ext cx="1369393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微软雅黑" panose="020B0503020204020204" charset="-122"/>
                  <a:ea typeface="微软雅黑" panose="020B0503020204020204" charset="-122"/>
                </a:rPr>
                <a:t>邮箱</a:t>
              </a:r>
            </a:p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dirty="0">
                  <a:latin typeface="微软雅黑" panose="020B0503020204020204" charset="-122"/>
                  <a:ea typeface="微软雅黑" panose="020B0503020204020204" charset="-122"/>
                </a:rPr>
                <a:t>zjtfhr@126.com</a:t>
              </a:r>
            </a:p>
          </p:txBody>
        </p:sp>
        <p:sp>
          <p:nvSpPr>
            <p:cNvPr id="13" name="Content Placeholder 2"/>
            <p:cNvSpPr txBox="1"/>
            <p:nvPr/>
          </p:nvSpPr>
          <p:spPr>
            <a:xfrm>
              <a:off x="5647586" y="2093192"/>
              <a:ext cx="2152525" cy="520399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buNone/>
              </a:pP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3" name="图片 2" descr="浙江同方会计师事务所有限公司-面试通知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7780" y="3391535"/>
            <a:ext cx="12227560" cy="3480435"/>
          </a:xfrm>
          <a:prstGeom prst="rect">
            <a:avLst/>
          </a:prstGeom>
        </p:spPr>
      </p:pic>
      <p:sp>
        <p:nvSpPr>
          <p:cNvPr id="4" name="Oval 14"/>
          <p:cNvSpPr/>
          <p:nvPr/>
        </p:nvSpPr>
        <p:spPr>
          <a:xfrm>
            <a:off x="10437946" y="1300926"/>
            <a:ext cx="510981" cy="5109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FontAwesome" pitchFamily="2" charset="0"/>
              </a:rPr>
              <a:t></a:t>
            </a:r>
            <a:endParaRPr lang="en-US" sz="16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68815" y="1947545"/>
            <a:ext cx="22498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官网</a:t>
            </a:r>
          </a:p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www.zjtop-firm.com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2" r="-55" b="28893"/>
          <a:stretch>
            <a:fillRect/>
          </a:stretch>
        </p:blipFill>
        <p:spPr>
          <a:xfrm>
            <a:off x="19527" y="1686750"/>
            <a:ext cx="12187713" cy="52017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28067" y="1686750"/>
            <a:ext cx="62788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mtClean="0">
                <a:solidFill>
                  <a:srgbClr val="BD0A0D"/>
                </a:solidFill>
                <a:latin typeface="微软雅黑" panose="020B0503020204020204" charset="-122"/>
                <a:ea typeface="微软雅黑" panose="020B0503020204020204" charset="-122"/>
              </a:rPr>
              <a:t>浙江同方期待您的加入</a:t>
            </a:r>
            <a:endParaRPr lang="zh-CN" altLang="en-US" sz="4800" b="1">
              <a:solidFill>
                <a:srgbClr val="BD0A0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卡农D大调 - 贵族乐团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99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0A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46903" y="3081179"/>
            <a:ext cx="43460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+mn-ea"/>
              </a:rPr>
              <a:t>1.</a:t>
            </a:r>
            <a:r>
              <a:rPr lang="zh-CN" altLang="en-US" sz="4400" b="1" dirty="0" smtClean="0">
                <a:solidFill>
                  <a:schemeClr val="bg1"/>
                </a:solidFill>
                <a:latin typeface="+mn-ea"/>
              </a:rPr>
              <a:t>认识</a:t>
            </a:r>
            <a:r>
              <a:rPr lang="en-US" altLang="zh-CN" sz="4400" b="1" dirty="0" smtClean="0">
                <a:solidFill>
                  <a:schemeClr val="bg1"/>
                </a:solidFill>
                <a:latin typeface="+mn-ea"/>
              </a:rPr>
              <a:t>/</a:t>
            </a:r>
            <a:r>
              <a:rPr lang="zh-CN" altLang="en-US" sz="4400" b="1" dirty="0" smtClean="0">
                <a:solidFill>
                  <a:schemeClr val="bg1"/>
                </a:solidFill>
                <a:latin typeface="+mn-ea"/>
              </a:rPr>
              <a:t>了解同方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47542" y="2951378"/>
            <a:ext cx="1354557" cy="1354557"/>
            <a:chOff x="8343900" y="1384300"/>
            <a:chExt cx="1663700" cy="1663700"/>
          </a:xfrm>
        </p:grpSpPr>
        <p:sp>
          <p:nvSpPr>
            <p:cNvPr id="6" name="椭圆 5"/>
            <p:cNvSpPr/>
            <p:nvPr/>
          </p:nvSpPr>
          <p:spPr>
            <a:xfrm>
              <a:off x="8343900" y="1384300"/>
              <a:ext cx="1663700" cy="1663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5400000">
              <a:off x="8751479" y="1765412"/>
              <a:ext cx="1054101" cy="90870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545" y="0"/>
            <a:ext cx="8974455" cy="686689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0"/>
            <a:ext cx="8717280" cy="68668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815465" y="650875"/>
            <a:ext cx="50863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浙江同方会计师事务所有限公司简介</a:t>
            </a:r>
          </a:p>
          <a:p>
            <a:endParaRPr lang="zh-CN" altLang="en-US" sz="2400" smtClean="0">
              <a:solidFill>
                <a:schemeClr val="bg1"/>
              </a:solidFill>
            </a:endParaRPr>
          </a:p>
        </p:txBody>
      </p:sp>
      <p:sp>
        <p:nvSpPr>
          <p:cNvPr id="12" name="文本框 6"/>
          <p:cNvSpPr txBox="1">
            <a:spLocks noChangeArrowheads="1"/>
          </p:cNvSpPr>
          <p:nvPr/>
        </p:nvSpPr>
        <p:spPr bwMode="auto">
          <a:xfrm>
            <a:off x="249887" y="1275217"/>
            <a:ext cx="8416290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浙江同方成立于2004 年，历经十余年的探索与积累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已发展成为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家名列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全国百强、全省十强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事务所，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并</a:t>
            </a:r>
            <a:r>
              <a:rPr lang="en-US" altLang="zh-CN" sz="2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多次获得省市级荣誉，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在业内享有较高知名度及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良好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口碑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</a:p>
          <a:p>
            <a:pPr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多年以来，同方各项业务蒸蒸日上，是国家科技部、中国人民解放军总医院等国家级机构协审单位；是浙江省审计厅、财政厅、水利厅、地税等省级部门委托协审中介机构之一；是浙江省发改委重大项目稽查专家资格单位之一、浙江省高级人民法院司法鉴定人之一、杭州海关协查中介机构之一，同时还是杭州市财政局、审计局、国资委财务审计、资产评估、工程审价机构准入单位。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同方以规范化的执业、</a:t>
            </a:r>
            <a:r>
              <a:rPr lang="en-US" altLang="zh-CN" sz="2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专业化的服务、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多元化的经营立足于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财务审计、工程造价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服务市场</a:t>
            </a:r>
            <a:r>
              <a:rPr lang="en-US" altLang="zh-CN" sz="2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，与新老客户携手共进，逐步发展成为浙江省内具有相当规模及影响力的中介服务机构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结构图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15" y="1454785"/>
            <a:ext cx="12052935" cy="43922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8910" y="252264"/>
            <a:ext cx="1400810" cy="643890"/>
          </a:xfrm>
          <a:prstGeom prst="rect">
            <a:avLst/>
          </a:prstGeom>
        </p:spPr>
        <p:txBody>
          <a:bodyPr wrap="none" lIns="91431" tIns="45715" rIns="91431" bIns="45715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组织结构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9385" y="261154"/>
            <a:ext cx="1400810" cy="643890"/>
          </a:xfrm>
          <a:prstGeom prst="rect">
            <a:avLst/>
          </a:prstGeom>
        </p:spPr>
        <p:txBody>
          <a:bodyPr wrap="none" lIns="91431" tIns="45715" rIns="91431" bIns="45715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业务范围</a:t>
            </a:r>
          </a:p>
        </p:txBody>
      </p:sp>
      <p:sp>
        <p:nvSpPr>
          <p:cNvPr id="3" name="椭圆 2"/>
          <p:cNvSpPr/>
          <p:nvPr/>
        </p:nvSpPr>
        <p:spPr>
          <a:xfrm>
            <a:off x="5219298" y="4259952"/>
            <a:ext cx="1753716" cy="17537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业务范围</a:t>
            </a:r>
          </a:p>
        </p:txBody>
      </p:sp>
      <p:sp>
        <p:nvSpPr>
          <p:cNvPr id="4" name="椭圆 3"/>
          <p:cNvSpPr/>
          <p:nvPr/>
        </p:nvSpPr>
        <p:spPr>
          <a:xfrm>
            <a:off x="2089150" y="4237355"/>
            <a:ext cx="1700530" cy="1549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财务审计</a:t>
            </a:r>
          </a:p>
        </p:txBody>
      </p:sp>
      <p:sp>
        <p:nvSpPr>
          <p:cNvPr id="5" name="椭圆 4"/>
          <p:cNvSpPr/>
          <p:nvPr/>
        </p:nvSpPr>
        <p:spPr>
          <a:xfrm>
            <a:off x="3088640" y="2326640"/>
            <a:ext cx="1663700" cy="1534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税务审计</a:t>
            </a:r>
          </a:p>
        </p:txBody>
      </p:sp>
      <p:sp>
        <p:nvSpPr>
          <p:cNvPr id="6" name="椭圆 5"/>
          <p:cNvSpPr/>
          <p:nvPr/>
        </p:nvSpPr>
        <p:spPr>
          <a:xfrm>
            <a:off x="5219700" y="1730375"/>
            <a:ext cx="1753235" cy="1377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司法评估</a:t>
            </a:r>
          </a:p>
        </p:txBody>
      </p:sp>
      <p:sp>
        <p:nvSpPr>
          <p:cNvPr id="7" name="椭圆 6"/>
          <p:cNvSpPr/>
          <p:nvPr/>
        </p:nvSpPr>
        <p:spPr>
          <a:xfrm>
            <a:off x="7615555" y="2586990"/>
            <a:ext cx="1635125" cy="14217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资产评估</a:t>
            </a:r>
          </a:p>
        </p:txBody>
      </p:sp>
      <p:sp>
        <p:nvSpPr>
          <p:cNvPr id="8" name="椭圆 7"/>
          <p:cNvSpPr/>
          <p:nvPr/>
        </p:nvSpPr>
        <p:spPr>
          <a:xfrm>
            <a:off x="8338820" y="4437380"/>
            <a:ext cx="1598295" cy="1349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工程造价管理咨询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3789680" y="5101590"/>
            <a:ext cx="1429385" cy="2095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endCxn id="3" idx="1"/>
          </p:cNvCxnSpPr>
          <p:nvPr/>
        </p:nvCxnSpPr>
        <p:spPr>
          <a:xfrm>
            <a:off x="4556527" y="3624924"/>
            <a:ext cx="918962" cy="89185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endCxn id="3" idx="0"/>
          </p:cNvCxnSpPr>
          <p:nvPr/>
        </p:nvCxnSpPr>
        <p:spPr>
          <a:xfrm>
            <a:off x="6069282" y="3108612"/>
            <a:ext cx="26874" cy="115133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735239" y="3669374"/>
            <a:ext cx="963903" cy="89185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endCxn id="3" idx="6"/>
          </p:cNvCxnSpPr>
          <p:nvPr/>
        </p:nvCxnSpPr>
        <p:spPr>
          <a:xfrm flipH="1">
            <a:off x="6973015" y="5122449"/>
            <a:ext cx="1366111" cy="149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-17780" y="184150"/>
            <a:ext cx="405765" cy="934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14"/>
                            </p:stCondLst>
                            <p:childTnLst>
                              <p:par>
                                <p:cTn id="1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14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14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14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14"/>
                            </p:stCondLst>
                            <p:childTnLst>
                              <p:par>
                                <p:cTn id="3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14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14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14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14"/>
                            </p:stCondLst>
                            <p:childTnLst>
                              <p:par>
                                <p:cTn id="4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14"/>
                            </p:stCondLst>
                            <p:childTnLst>
                              <p:par>
                                <p:cTn id="5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14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3050" y="1455420"/>
            <a:ext cx="589915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◆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1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以人为本：尊重人才，为专业人才积极创造一个施展才华的良好平台。</a:t>
            </a:r>
          </a:p>
          <a:p>
            <a:r>
              <a:rPr lang="zh-CN" altLang="en-US" sz="1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	</a:t>
            </a:r>
          </a:p>
          <a:p>
            <a:r>
              <a:rPr lang="zh-CN" altLang="en-US" sz="1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◆ 质量第一：以质量求生存，严格质量管理体系，确保精品服务质量。</a:t>
            </a:r>
          </a:p>
          <a:p>
            <a:endParaRPr lang="zh-CN" altLang="en-US" sz="1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◆ 激励考核：高分配、高收入，强化考核机制与质量、服务、创新紧密挂钩。</a:t>
            </a:r>
          </a:p>
          <a:p>
            <a:endParaRPr lang="zh-CN" altLang="en-US" sz="1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◆ 管理创新：与时俱进、不断创新，积极探索管理体制与业务领域的新篇章。</a:t>
            </a:r>
          </a:p>
          <a:p>
            <a:endParaRPr lang="zh-CN" altLang="en-US" sz="1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◆ 廉政100分：设置廉政建设高压线，真正创建“同方”廉政信任品牌。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5310" y="389255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公司理念</a:t>
            </a:r>
            <a:endParaRPr lang="zh-CN" altLang="en-US" sz="2400"/>
          </a:p>
        </p:txBody>
      </p:sp>
      <p:sp>
        <p:nvSpPr>
          <p:cNvPr id="59" name="矩形 58"/>
          <p:cNvSpPr/>
          <p:nvPr/>
        </p:nvSpPr>
        <p:spPr>
          <a:xfrm>
            <a:off x="6407785" y="527050"/>
            <a:ext cx="5837555" cy="49771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66927" y="355031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rgbClr val="BD0A0D"/>
                </a:solidFill>
                <a:latin typeface="微软雅黑" panose="020B0503020204020204" charset="-122"/>
                <a:ea typeface="微软雅黑" panose="020B0503020204020204" charset="-122"/>
              </a:rPr>
              <a:t>同方发展历程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660642" y="1081174"/>
            <a:ext cx="2943245" cy="983634"/>
          </a:xfrm>
          <a:custGeom>
            <a:avLst/>
            <a:gdLst>
              <a:gd name="connsiteX0" fmla="*/ 0 w 2194718"/>
              <a:gd name="connsiteY0" fmla="*/ 0 h 877887"/>
              <a:gd name="connsiteX1" fmla="*/ 1755775 w 2194718"/>
              <a:gd name="connsiteY1" fmla="*/ 0 h 877887"/>
              <a:gd name="connsiteX2" fmla="*/ 2194718 w 2194718"/>
              <a:gd name="connsiteY2" fmla="*/ 438944 h 877887"/>
              <a:gd name="connsiteX3" fmla="*/ 1755775 w 2194718"/>
              <a:gd name="connsiteY3" fmla="*/ 877887 h 877887"/>
              <a:gd name="connsiteX4" fmla="*/ 0 w 2194718"/>
              <a:gd name="connsiteY4" fmla="*/ 877887 h 877887"/>
              <a:gd name="connsiteX5" fmla="*/ 438944 w 2194718"/>
              <a:gd name="connsiteY5" fmla="*/ 438944 h 877887"/>
              <a:gd name="connsiteX6" fmla="*/ 0 w 2194718"/>
              <a:gd name="connsiteY6" fmla="*/ 0 h 87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94718" h="877887">
                <a:moveTo>
                  <a:pt x="0" y="0"/>
                </a:moveTo>
                <a:lnTo>
                  <a:pt x="1755775" y="0"/>
                </a:lnTo>
                <a:lnTo>
                  <a:pt x="2194718" y="438944"/>
                </a:lnTo>
                <a:lnTo>
                  <a:pt x="1755775" y="877887"/>
                </a:lnTo>
                <a:lnTo>
                  <a:pt x="0" y="877887"/>
                </a:lnTo>
                <a:lnTo>
                  <a:pt x="438944" y="438944"/>
                </a:lnTo>
                <a:lnTo>
                  <a:pt x="0" y="0"/>
                </a:lnTo>
                <a:close/>
              </a:path>
            </a:pathLst>
          </a:custGeom>
          <a:solidFill>
            <a:srgbClr val="BD0A0D"/>
          </a:solidFill>
          <a:ln>
            <a:noFill/>
          </a:ln>
          <a:effectLst>
            <a:outerShdw blurRad="114300" dist="38100" dir="10800000" sx="101000" sy="101000" algn="r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4951673" y="1081174"/>
            <a:ext cx="2943245" cy="983634"/>
          </a:xfrm>
          <a:custGeom>
            <a:avLst/>
            <a:gdLst>
              <a:gd name="connsiteX0" fmla="*/ 0 w 2194718"/>
              <a:gd name="connsiteY0" fmla="*/ 0 h 877887"/>
              <a:gd name="connsiteX1" fmla="*/ 1755775 w 2194718"/>
              <a:gd name="connsiteY1" fmla="*/ 0 h 877887"/>
              <a:gd name="connsiteX2" fmla="*/ 2194718 w 2194718"/>
              <a:gd name="connsiteY2" fmla="*/ 438944 h 877887"/>
              <a:gd name="connsiteX3" fmla="*/ 1755775 w 2194718"/>
              <a:gd name="connsiteY3" fmla="*/ 877887 h 877887"/>
              <a:gd name="connsiteX4" fmla="*/ 0 w 2194718"/>
              <a:gd name="connsiteY4" fmla="*/ 877887 h 877887"/>
              <a:gd name="connsiteX5" fmla="*/ 438944 w 2194718"/>
              <a:gd name="connsiteY5" fmla="*/ 438944 h 877887"/>
              <a:gd name="connsiteX6" fmla="*/ 0 w 2194718"/>
              <a:gd name="connsiteY6" fmla="*/ 0 h 87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94718" h="877887">
                <a:moveTo>
                  <a:pt x="0" y="0"/>
                </a:moveTo>
                <a:lnTo>
                  <a:pt x="1755775" y="0"/>
                </a:lnTo>
                <a:lnTo>
                  <a:pt x="2194718" y="438944"/>
                </a:lnTo>
                <a:lnTo>
                  <a:pt x="1755775" y="877887"/>
                </a:lnTo>
                <a:lnTo>
                  <a:pt x="0" y="877887"/>
                </a:lnTo>
                <a:lnTo>
                  <a:pt x="438944" y="438944"/>
                </a:lnTo>
                <a:lnTo>
                  <a:pt x="0" y="0"/>
                </a:lnTo>
                <a:close/>
              </a:path>
            </a:pathLst>
          </a:custGeom>
          <a:solidFill>
            <a:srgbClr val="BD0A0D"/>
          </a:solidFill>
          <a:ln>
            <a:noFill/>
          </a:ln>
          <a:effectLst>
            <a:outerShdw blurRad="114300" dist="38100" dir="10800000" sx="101000" sy="101000" algn="r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8965845" y="1081174"/>
            <a:ext cx="2943245" cy="983634"/>
          </a:xfrm>
          <a:custGeom>
            <a:avLst/>
            <a:gdLst>
              <a:gd name="connsiteX0" fmla="*/ 0 w 2194718"/>
              <a:gd name="connsiteY0" fmla="*/ 0 h 877887"/>
              <a:gd name="connsiteX1" fmla="*/ 1755775 w 2194718"/>
              <a:gd name="connsiteY1" fmla="*/ 0 h 877887"/>
              <a:gd name="connsiteX2" fmla="*/ 2194718 w 2194718"/>
              <a:gd name="connsiteY2" fmla="*/ 438944 h 877887"/>
              <a:gd name="connsiteX3" fmla="*/ 1755775 w 2194718"/>
              <a:gd name="connsiteY3" fmla="*/ 877887 h 877887"/>
              <a:gd name="connsiteX4" fmla="*/ 0 w 2194718"/>
              <a:gd name="connsiteY4" fmla="*/ 877887 h 877887"/>
              <a:gd name="connsiteX5" fmla="*/ 438944 w 2194718"/>
              <a:gd name="connsiteY5" fmla="*/ 438944 h 877887"/>
              <a:gd name="connsiteX6" fmla="*/ 0 w 2194718"/>
              <a:gd name="connsiteY6" fmla="*/ 0 h 87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94718" h="877887">
                <a:moveTo>
                  <a:pt x="0" y="0"/>
                </a:moveTo>
                <a:lnTo>
                  <a:pt x="1755775" y="0"/>
                </a:lnTo>
                <a:lnTo>
                  <a:pt x="2194718" y="438944"/>
                </a:lnTo>
                <a:lnTo>
                  <a:pt x="1755775" y="877887"/>
                </a:lnTo>
                <a:lnTo>
                  <a:pt x="0" y="877887"/>
                </a:lnTo>
                <a:lnTo>
                  <a:pt x="438944" y="438944"/>
                </a:lnTo>
                <a:lnTo>
                  <a:pt x="0" y="0"/>
                </a:lnTo>
                <a:close/>
              </a:path>
            </a:pathLst>
          </a:custGeom>
          <a:solidFill>
            <a:srgbClr val="BD0A0D"/>
          </a:solidFill>
          <a:ln>
            <a:noFill/>
          </a:ln>
          <a:effectLst>
            <a:outerShdw blurRad="114300" dist="38100" dir="10800000" sx="101000" sy="101000" algn="r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206990" y="3951374"/>
            <a:ext cx="2943245" cy="983634"/>
          </a:xfrm>
          <a:custGeom>
            <a:avLst/>
            <a:gdLst>
              <a:gd name="connsiteX0" fmla="*/ 0 w 2194718"/>
              <a:gd name="connsiteY0" fmla="*/ 0 h 877887"/>
              <a:gd name="connsiteX1" fmla="*/ 1755775 w 2194718"/>
              <a:gd name="connsiteY1" fmla="*/ 0 h 877887"/>
              <a:gd name="connsiteX2" fmla="*/ 2194718 w 2194718"/>
              <a:gd name="connsiteY2" fmla="*/ 438944 h 877887"/>
              <a:gd name="connsiteX3" fmla="*/ 1755775 w 2194718"/>
              <a:gd name="connsiteY3" fmla="*/ 877887 h 877887"/>
              <a:gd name="connsiteX4" fmla="*/ 0 w 2194718"/>
              <a:gd name="connsiteY4" fmla="*/ 877887 h 877887"/>
              <a:gd name="connsiteX5" fmla="*/ 438944 w 2194718"/>
              <a:gd name="connsiteY5" fmla="*/ 438944 h 877887"/>
              <a:gd name="connsiteX6" fmla="*/ 0 w 2194718"/>
              <a:gd name="connsiteY6" fmla="*/ 0 h 87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94718" h="877887">
                <a:moveTo>
                  <a:pt x="0" y="0"/>
                </a:moveTo>
                <a:lnTo>
                  <a:pt x="1755775" y="0"/>
                </a:lnTo>
                <a:lnTo>
                  <a:pt x="2194718" y="438944"/>
                </a:lnTo>
                <a:lnTo>
                  <a:pt x="1755775" y="877887"/>
                </a:lnTo>
                <a:lnTo>
                  <a:pt x="0" y="877887"/>
                </a:lnTo>
                <a:lnTo>
                  <a:pt x="438944" y="438944"/>
                </a:lnTo>
                <a:lnTo>
                  <a:pt x="0" y="0"/>
                </a:lnTo>
                <a:close/>
              </a:path>
            </a:pathLst>
          </a:custGeom>
          <a:solidFill>
            <a:srgbClr val="BD0A0D"/>
          </a:solidFill>
          <a:ln>
            <a:noFill/>
          </a:ln>
          <a:effectLst>
            <a:outerShdw blurRad="114300" dist="38100" dir="10800000" sx="101000" sy="101000" algn="r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2126615" y="1864995"/>
            <a:ext cx="16510" cy="1216025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6284500" y="1189380"/>
            <a:ext cx="0" cy="1744884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10444480" y="1081405"/>
            <a:ext cx="21590" cy="193548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1468755" y="4808220"/>
            <a:ext cx="8255" cy="1086485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560070" y="3194050"/>
            <a:ext cx="347599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浙江同方会计师事务所有限公司成立</a:t>
            </a: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871638" y="3016894"/>
            <a:ext cx="32308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l">
              <a:buNone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浙江同方工程管理咨询有限公司、</a:t>
            </a:r>
          </a:p>
          <a:p>
            <a:pPr marL="0" indent="0" algn="l">
              <a:buNone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浙江同方税务师事务所有限公司、</a:t>
            </a:r>
          </a:p>
          <a:p>
            <a:pPr marL="0" indent="0" algn="l">
              <a:buNone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浙江中远资产评估有限公司成立</a:t>
            </a:r>
          </a:p>
        </p:txBody>
      </p:sp>
      <p:sp>
        <p:nvSpPr>
          <p:cNvPr id="74" name="矩形 73"/>
          <p:cNvSpPr/>
          <p:nvPr/>
        </p:nvSpPr>
        <p:spPr>
          <a:xfrm>
            <a:off x="8880999" y="3194059"/>
            <a:ext cx="30276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l">
              <a:buNone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浙江中远信用评估有限公司成立</a:t>
            </a:r>
          </a:p>
        </p:txBody>
      </p:sp>
      <p:sp>
        <p:nvSpPr>
          <p:cNvPr id="78" name="矩形 77"/>
          <p:cNvSpPr/>
          <p:nvPr/>
        </p:nvSpPr>
        <p:spPr>
          <a:xfrm>
            <a:off x="146685" y="5954395"/>
            <a:ext cx="306324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浙江同方工程管理咨询有限公司诸暨分公司注册成立</a:t>
            </a:r>
          </a:p>
          <a:p>
            <a:pPr marL="0" indent="0">
              <a:buNone/>
            </a:pP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616403" y="1281375"/>
            <a:ext cx="14147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solidFill>
                  <a:schemeClr val="bg1"/>
                </a:solidFill>
              </a:rPr>
              <a:t>2004</a:t>
            </a:r>
            <a:r>
              <a:rPr lang="zh-CN" altLang="en-US" sz="3200" b="1" smtClean="0">
                <a:solidFill>
                  <a:schemeClr val="bg1"/>
                </a:solidFill>
              </a:rPr>
              <a:t>年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5779583" y="1281238"/>
            <a:ext cx="14147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mtClean="0">
                <a:solidFill>
                  <a:schemeClr val="bg1"/>
                </a:solidFill>
              </a:rPr>
              <a:t>2005</a:t>
            </a:r>
            <a:r>
              <a:rPr lang="zh-CN" altLang="en-US" sz="3200" b="1" smtClean="0">
                <a:solidFill>
                  <a:schemeClr val="bg1"/>
                </a:solidFill>
              </a:rPr>
              <a:t>年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9574784" y="1281238"/>
            <a:ext cx="19164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smtClean="0">
                <a:solidFill>
                  <a:srgbClr val="BD0A0D"/>
                </a:solidFill>
                <a:latin typeface="+mn-ea"/>
                <a:sym typeface="+mn-ea"/>
              </a:rPr>
              <a:t>2</a:t>
            </a:r>
            <a:r>
              <a:rPr lang="en-US" altLang="zh-CN" sz="3200" b="1" smtClean="0">
                <a:solidFill>
                  <a:schemeClr val="bg1"/>
                </a:solidFill>
                <a:sym typeface="+mn-ea"/>
              </a:rPr>
              <a:t>2009</a:t>
            </a:r>
            <a:r>
              <a:rPr lang="zh-CN" altLang="en-US" sz="3200" b="1" smtClean="0">
                <a:solidFill>
                  <a:schemeClr val="bg1"/>
                </a:solidFill>
                <a:sym typeface="+mn-ea"/>
              </a:rPr>
              <a:t>年</a:t>
            </a:r>
            <a:r>
              <a:rPr lang="en-US" altLang="zh-CN" sz="3200" b="1" smtClean="0">
                <a:solidFill>
                  <a:srgbClr val="BD0A0D"/>
                </a:solidFill>
                <a:latin typeface="+mn-ea"/>
                <a:sym typeface="+mn-ea"/>
              </a:rPr>
              <a:t>9</a:t>
            </a:r>
            <a:endParaRPr lang="zh-CN" altLang="en-US" sz="3200" b="1" smtClean="0">
              <a:solidFill>
                <a:schemeClr val="bg1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851124" y="4151438"/>
            <a:ext cx="14147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smtClean="0">
                <a:solidFill>
                  <a:schemeClr val="bg1"/>
                </a:solidFill>
                <a:sym typeface="+mn-ea"/>
              </a:rPr>
              <a:t>2012</a:t>
            </a:r>
            <a:r>
              <a:rPr lang="zh-CN" altLang="en-US" sz="3200" b="1" smtClean="0">
                <a:solidFill>
                  <a:schemeClr val="bg1"/>
                </a:solidFill>
                <a:sym typeface="+mn-ea"/>
              </a:rPr>
              <a:t>年</a:t>
            </a:r>
            <a:endParaRPr lang="zh-CN" altLang="en-US" sz="3200" b="1" smtClean="0">
              <a:solidFill>
                <a:schemeClr val="bg1"/>
              </a:solidFill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3150477" y="3951374"/>
            <a:ext cx="2943245" cy="983634"/>
          </a:xfrm>
          <a:custGeom>
            <a:avLst/>
            <a:gdLst>
              <a:gd name="connsiteX0" fmla="*/ 0 w 2194718"/>
              <a:gd name="connsiteY0" fmla="*/ 0 h 877887"/>
              <a:gd name="connsiteX1" fmla="*/ 1755775 w 2194718"/>
              <a:gd name="connsiteY1" fmla="*/ 0 h 877887"/>
              <a:gd name="connsiteX2" fmla="*/ 2194718 w 2194718"/>
              <a:gd name="connsiteY2" fmla="*/ 438944 h 877887"/>
              <a:gd name="connsiteX3" fmla="*/ 1755775 w 2194718"/>
              <a:gd name="connsiteY3" fmla="*/ 877887 h 877887"/>
              <a:gd name="connsiteX4" fmla="*/ 0 w 2194718"/>
              <a:gd name="connsiteY4" fmla="*/ 877887 h 877887"/>
              <a:gd name="connsiteX5" fmla="*/ 438944 w 2194718"/>
              <a:gd name="connsiteY5" fmla="*/ 438944 h 877887"/>
              <a:gd name="connsiteX6" fmla="*/ 0 w 2194718"/>
              <a:gd name="connsiteY6" fmla="*/ 0 h 87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94718" h="877887">
                <a:moveTo>
                  <a:pt x="0" y="0"/>
                </a:moveTo>
                <a:lnTo>
                  <a:pt x="1755775" y="0"/>
                </a:lnTo>
                <a:lnTo>
                  <a:pt x="2194718" y="438944"/>
                </a:lnTo>
                <a:lnTo>
                  <a:pt x="1755775" y="877887"/>
                </a:lnTo>
                <a:lnTo>
                  <a:pt x="0" y="877887"/>
                </a:lnTo>
                <a:lnTo>
                  <a:pt x="438944" y="438944"/>
                </a:lnTo>
                <a:lnTo>
                  <a:pt x="0" y="0"/>
                </a:lnTo>
                <a:close/>
              </a:path>
            </a:pathLst>
          </a:custGeom>
          <a:solidFill>
            <a:srgbClr val="BD0A0D"/>
          </a:solidFill>
          <a:ln>
            <a:noFill/>
          </a:ln>
          <a:effectLst>
            <a:outerShdw blurRad="114300" dist="38100" dir="10800000" sx="101000" sy="101000" algn="r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14468" y="4151575"/>
            <a:ext cx="14147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solidFill>
                  <a:schemeClr val="bg1"/>
                </a:solidFill>
              </a:rPr>
              <a:t>2014</a:t>
            </a:r>
            <a:r>
              <a:rPr lang="zh-CN" altLang="en-US" sz="3200" b="1" smtClean="0">
                <a:solidFill>
                  <a:schemeClr val="bg1"/>
                </a:solidFill>
              </a:rPr>
              <a:t>年</a:t>
            </a:r>
          </a:p>
        </p:txBody>
      </p:sp>
      <p:sp>
        <p:nvSpPr>
          <p:cNvPr id="40" name="矩形 39"/>
          <p:cNvSpPr/>
          <p:nvPr/>
        </p:nvSpPr>
        <p:spPr>
          <a:xfrm>
            <a:off x="3209925" y="5954395"/>
            <a:ext cx="29438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同方名列全国会计师事务所百强</a:t>
            </a: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4491355" y="4636770"/>
            <a:ext cx="16510" cy="1216025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>
            <a:off x="6220105" y="3951374"/>
            <a:ext cx="2943245" cy="983634"/>
          </a:xfrm>
          <a:custGeom>
            <a:avLst/>
            <a:gdLst>
              <a:gd name="connsiteX0" fmla="*/ 0 w 2194718"/>
              <a:gd name="connsiteY0" fmla="*/ 0 h 877887"/>
              <a:gd name="connsiteX1" fmla="*/ 1755775 w 2194718"/>
              <a:gd name="connsiteY1" fmla="*/ 0 h 877887"/>
              <a:gd name="connsiteX2" fmla="*/ 2194718 w 2194718"/>
              <a:gd name="connsiteY2" fmla="*/ 438944 h 877887"/>
              <a:gd name="connsiteX3" fmla="*/ 1755775 w 2194718"/>
              <a:gd name="connsiteY3" fmla="*/ 877887 h 877887"/>
              <a:gd name="connsiteX4" fmla="*/ 0 w 2194718"/>
              <a:gd name="connsiteY4" fmla="*/ 877887 h 877887"/>
              <a:gd name="connsiteX5" fmla="*/ 438944 w 2194718"/>
              <a:gd name="connsiteY5" fmla="*/ 438944 h 877887"/>
              <a:gd name="connsiteX6" fmla="*/ 0 w 2194718"/>
              <a:gd name="connsiteY6" fmla="*/ 0 h 87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94718" h="877887">
                <a:moveTo>
                  <a:pt x="0" y="0"/>
                </a:moveTo>
                <a:lnTo>
                  <a:pt x="1755775" y="0"/>
                </a:lnTo>
                <a:lnTo>
                  <a:pt x="2194718" y="438944"/>
                </a:lnTo>
                <a:lnTo>
                  <a:pt x="1755775" y="877887"/>
                </a:lnTo>
                <a:lnTo>
                  <a:pt x="0" y="877887"/>
                </a:lnTo>
                <a:lnTo>
                  <a:pt x="438944" y="438944"/>
                </a:lnTo>
                <a:lnTo>
                  <a:pt x="0" y="0"/>
                </a:lnTo>
                <a:close/>
              </a:path>
            </a:pathLst>
          </a:custGeom>
          <a:solidFill>
            <a:srgbClr val="BD0A0D"/>
          </a:solidFill>
          <a:ln>
            <a:noFill/>
          </a:ln>
          <a:effectLst>
            <a:outerShdw blurRad="114300" dist="38100" dir="10800000" sx="101000" sy="101000" algn="r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33794" y="4151438"/>
            <a:ext cx="19164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 smtClean="0">
                <a:solidFill>
                  <a:srgbClr val="BD0A0D"/>
                </a:solidFill>
                <a:latin typeface="+mn-ea"/>
                <a:sym typeface="+mn-ea"/>
              </a:rPr>
              <a:t>2</a:t>
            </a:r>
            <a:r>
              <a:rPr lang="en-US" altLang="zh-CN" sz="3200" b="1" dirty="0" smtClean="0">
                <a:solidFill>
                  <a:schemeClr val="bg1"/>
                </a:solidFill>
                <a:sym typeface="+mn-ea"/>
              </a:rPr>
              <a:t>2015</a:t>
            </a:r>
            <a:r>
              <a:rPr lang="zh-CN" altLang="en-US" sz="3200" b="1" dirty="0" smtClean="0">
                <a:solidFill>
                  <a:schemeClr val="bg1"/>
                </a:solidFill>
                <a:sym typeface="+mn-ea"/>
              </a:rPr>
              <a:t>年</a:t>
            </a:r>
            <a:r>
              <a:rPr lang="en-US" altLang="zh-CN" sz="3200" b="1" dirty="0" smtClean="0">
                <a:solidFill>
                  <a:srgbClr val="BD0A0D"/>
                </a:solidFill>
                <a:latin typeface="+mn-ea"/>
                <a:sym typeface="+mn-ea"/>
              </a:rPr>
              <a:t>9</a:t>
            </a:r>
            <a:endParaRPr lang="zh-CN" altLang="en-US" sz="3200" b="1" dirty="0" smtClean="0">
              <a:solidFill>
                <a:schemeClr val="bg1"/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7556500" y="4636770"/>
            <a:ext cx="16510" cy="1216025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6381115" y="5954395"/>
            <a:ext cx="29438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同方名列全国会计师事务所百强全省会计师事务所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10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强</a:t>
            </a:r>
          </a:p>
        </p:txBody>
      </p:sp>
      <p:sp>
        <p:nvSpPr>
          <p:cNvPr id="16" name="任意多边形 15"/>
          <p:cNvSpPr/>
          <p:nvPr/>
        </p:nvSpPr>
        <p:spPr>
          <a:xfrm>
            <a:off x="9163330" y="3951374"/>
            <a:ext cx="2943245" cy="983634"/>
          </a:xfrm>
          <a:custGeom>
            <a:avLst/>
            <a:gdLst>
              <a:gd name="connsiteX0" fmla="*/ 0 w 2194718"/>
              <a:gd name="connsiteY0" fmla="*/ 0 h 877887"/>
              <a:gd name="connsiteX1" fmla="*/ 1755775 w 2194718"/>
              <a:gd name="connsiteY1" fmla="*/ 0 h 877887"/>
              <a:gd name="connsiteX2" fmla="*/ 2194718 w 2194718"/>
              <a:gd name="connsiteY2" fmla="*/ 438944 h 877887"/>
              <a:gd name="connsiteX3" fmla="*/ 1755775 w 2194718"/>
              <a:gd name="connsiteY3" fmla="*/ 877887 h 877887"/>
              <a:gd name="connsiteX4" fmla="*/ 0 w 2194718"/>
              <a:gd name="connsiteY4" fmla="*/ 877887 h 877887"/>
              <a:gd name="connsiteX5" fmla="*/ 438944 w 2194718"/>
              <a:gd name="connsiteY5" fmla="*/ 438944 h 877887"/>
              <a:gd name="connsiteX6" fmla="*/ 0 w 2194718"/>
              <a:gd name="connsiteY6" fmla="*/ 0 h 87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94718" h="877887">
                <a:moveTo>
                  <a:pt x="0" y="0"/>
                </a:moveTo>
                <a:lnTo>
                  <a:pt x="1755775" y="0"/>
                </a:lnTo>
                <a:lnTo>
                  <a:pt x="2194718" y="438944"/>
                </a:lnTo>
                <a:lnTo>
                  <a:pt x="1755775" y="877887"/>
                </a:lnTo>
                <a:lnTo>
                  <a:pt x="0" y="877887"/>
                </a:lnTo>
                <a:lnTo>
                  <a:pt x="438944" y="438944"/>
                </a:lnTo>
                <a:lnTo>
                  <a:pt x="0" y="0"/>
                </a:lnTo>
                <a:close/>
              </a:path>
            </a:pathLst>
          </a:custGeom>
          <a:solidFill>
            <a:srgbClr val="BD0A0D"/>
          </a:solidFill>
          <a:ln>
            <a:noFill/>
          </a:ln>
          <a:effectLst>
            <a:outerShdw blurRad="114300" dist="38100" dir="10800000" sx="101000" sy="101000" algn="r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799574" y="4151438"/>
            <a:ext cx="19164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 smtClean="0">
                <a:solidFill>
                  <a:srgbClr val="BD0A0D"/>
                </a:solidFill>
                <a:latin typeface="+mn-ea"/>
                <a:sym typeface="+mn-ea"/>
              </a:rPr>
              <a:t>2</a:t>
            </a:r>
            <a:r>
              <a:rPr lang="en-US" altLang="zh-CN" sz="3200" b="1" dirty="0" smtClean="0">
                <a:solidFill>
                  <a:schemeClr val="bg1"/>
                </a:solidFill>
                <a:sym typeface="+mn-ea"/>
              </a:rPr>
              <a:t>2016</a:t>
            </a:r>
            <a:r>
              <a:rPr lang="zh-CN" altLang="en-US" sz="3200" b="1" dirty="0" smtClean="0">
                <a:solidFill>
                  <a:schemeClr val="bg1"/>
                </a:solidFill>
                <a:sym typeface="+mn-ea"/>
              </a:rPr>
              <a:t>年</a:t>
            </a:r>
            <a:r>
              <a:rPr lang="en-US" altLang="zh-CN" sz="3200" b="1" dirty="0" smtClean="0">
                <a:solidFill>
                  <a:srgbClr val="BD0A0D"/>
                </a:solidFill>
                <a:latin typeface="+mn-ea"/>
                <a:sym typeface="+mn-ea"/>
              </a:rPr>
              <a:t>9</a:t>
            </a:r>
            <a:endParaRPr lang="zh-CN" altLang="en-US" sz="3200" b="1" dirty="0" smtClean="0">
              <a:solidFill>
                <a:schemeClr val="bg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10521315" y="4808220"/>
            <a:ext cx="22860" cy="1044575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9728200" y="5954395"/>
            <a:ext cx="294386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同方</a:t>
            </a: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年收入破亿</a:t>
            </a:r>
          </a:p>
        </p:txBody>
      </p:sp>
    </p:spTree>
  </p:cSld>
  <p:clrMapOvr>
    <a:masterClrMapping/>
  </p:clrMapOvr>
  <p:transition spd="slow" advTm="10000"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7780" y="-15875"/>
            <a:ext cx="12227560" cy="68891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7754" y="332302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社会荣誉</a:t>
            </a:r>
          </a:p>
        </p:txBody>
      </p:sp>
      <p:sp>
        <p:nvSpPr>
          <p:cNvPr id="43" name="矩形 42"/>
          <p:cNvSpPr/>
          <p:nvPr/>
        </p:nvSpPr>
        <p:spPr>
          <a:xfrm>
            <a:off x="1962884" y="792479"/>
            <a:ext cx="8266430" cy="1568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同方经过多年的实践与探索，已形成了一套完整的操作规范和严密的质量控制体系，</a:t>
            </a: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出具的专业报告在省内享有良好的声誉，屡次获得殊荣。</a:t>
            </a: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同时也是浙江省审计厅委托协审中介机构之一，浙江省财政厅委托协查中介机构之一，</a:t>
            </a: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浙江省发改委重大项目稽查专家资格单位之一，浙江省高级人民法院司法鉴定人之一，同</a:t>
            </a: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时也是杭州市财政局和杭州市国资委财务审计、工程审价中介机构准入单位之一。作为大</a:t>
            </a: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学生就业创业见习基地，同方也是为高校莘莘学子展翅翱翔提供良好的平台。</a:t>
            </a:r>
          </a:p>
        </p:txBody>
      </p:sp>
      <p:pic>
        <p:nvPicPr>
          <p:cNvPr id="4" name="图片 3" descr="20146251023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3300" y="2784475"/>
            <a:ext cx="2384425" cy="1642110"/>
          </a:xfrm>
          <a:prstGeom prst="rect">
            <a:avLst/>
          </a:prstGeom>
        </p:spPr>
      </p:pic>
      <p:pic>
        <p:nvPicPr>
          <p:cNvPr id="5" name="图片 4" descr="201462510234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60265" y="2784475"/>
            <a:ext cx="2375535" cy="1663700"/>
          </a:xfrm>
          <a:prstGeom prst="rect">
            <a:avLst/>
          </a:prstGeom>
        </p:spPr>
      </p:pic>
      <p:pic>
        <p:nvPicPr>
          <p:cNvPr id="6" name="图片 5" descr="201462510241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34350" y="2784475"/>
            <a:ext cx="2334895" cy="1638300"/>
          </a:xfrm>
          <a:prstGeom prst="rect">
            <a:avLst/>
          </a:prstGeom>
        </p:spPr>
      </p:pic>
      <p:pic>
        <p:nvPicPr>
          <p:cNvPr id="7" name="图片 6" descr="201462510243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12190" y="4864100"/>
            <a:ext cx="237553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92650" y="4766945"/>
            <a:ext cx="2343150" cy="1735455"/>
          </a:xfrm>
          <a:prstGeom prst="rect">
            <a:avLst/>
          </a:prstGeom>
        </p:spPr>
      </p:pic>
      <p:pic>
        <p:nvPicPr>
          <p:cNvPr id="11" name="图片 10" descr="20146251027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194675" y="4766945"/>
            <a:ext cx="2274570" cy="1735455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6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D0A0D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BD0A0D"/>
      </a:hlink>
      <a:folHlink>
        <a:srgbClr val="954F72"/>
      </a:folHlink>
    </a:clrScheme>
    <a:fontScheme name="常用1">
      <a:majorFont>
        <a:latin typeface="Calibri"/>
        <a:ea typeface="微软雅黑"/>
        <a:cs typeface=""/>
      </a:majorFont>
      <a:minorFont>
        <a:latin typeface="Calibri Ligh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1">
      <a:majorFont>
        <a:latin typeface="Calibri"/>
        <a:ea typeface="微软雅黑"/>
        <a:cs typeface=""/>
      </a:majorFont>
      <a:minorFont>
        <a:latin typeface="Calibri Ligh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1244</Words>
  <Application>Microsoft Office PowerPoint</Application>
  <PresentationFormat>自定义</PresentationFormat>
  <Paragraphs>212</Paragraphs>
  <Slides>22</Slides>
  <Notes>17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熊猫设计</dc:creator>
  <cp:lastModifiedBy>刘玲</cp:lastModifiedBy>
  <cp:revision>264</cp:revision>
  <dcterms:created xsi:type="dcterms:W3CDTF">2016-05-02T07:44:00Z</dcterms:created>
  <dcterms:modified xsi:type="dcterms:W3CDTF">2018-09-03T07:00:13Z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