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6" r:id="rId1"/>
  </p:sldMasterIdLst>
  <p:notesMasterIdLst>
    <p:notesMasterId r:id="rId17"/>
  </p:notesMasterIdLst>
  <p:sldIdLst>
    <p:sldId id="256" r:id="rId2"/>
    <p:sldId id="257" r:id="rId3"/>
    <p:sldId id="258" r:id="rId4"/>
    <p:sldId id="259" r:id="rId5"/>
    <p:sldId id="260" r:id="rId6"/>
    <p:sldId id="261" r:id="rId7"/>
    <p:sldId id="262" r:id="rId8"/>
    <p:sldId id="263" r:id="rId9"/>
    <p:sldId id="265" r:id="rId10"/>
    <p:sldId id="264" r:id="rId11"/>
    <p:sldId id="266" r:id="rId12"/>
    <p:sldId id="268" r:id="rId13"/>
    <p:sldId id="267" r:id="rId14"/>
    <p:sldId id="269" r:id="rId15"/>
    <p:sldId id="270"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34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55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usungu Mwazikani" userId="57d8e6a31a503cc8" providerId="LiveId" clId="{1DD1CFC1-798E-4356-AC55-5F90278A9455}"/>
    <pc:docChg chg="custSel addSld modSld sldOrd">
      <pc:chgData name="WaLusungu Mwazikani" userId="57d8e6a31a503cc8" providerId="LiveId" clId="{1DD1CFC1-798E-4356-AC55-5F90278A9455}" dt="2019-05-19T16:01:00.887" v="754" actId="2"/>
      <pc:docMkLst>
        <pc:docMk/>
      </pc:docMkLst>
      <pc:sldChg chg="modSp">
        <pc:chgData name="WaLusungu Mwazikani" userId="57d8e6a31a503cc8" providerId="LiveId" clId="{1DD1CFC1-798E-4356-AC55-5F90278A9455}" dt="2019-05-19T15:59:33.587" v="720" actId="2"/>
        <pc:sldMkLst>
          <pc:docMk/>
          <pc:sldMk cId="3969409223" sldId="256"/>
        </pc:sldMkLst>
        <pc:spChg chg="mod">
          <ac:chgData name="WaLusungu Mwazikani" userId="57d8e6a31a503cc8" providerId="LiveId" clId="{1DD1CFC1-798E-4356-AC55-5F90278A9455}" dt="2019-05-19T15:34:26.461" v="538" actId="1076"/>
          <ac:spMkLst>
            <pc:docMk/>
            <pc:sldMk cId="3969409223" sldId="256"/>
            <ac:spMk id="2" creationId="{C6DB0DED-5A2A-E34B-B9C9-7B9A95559551}"/>
          </ac:spMkLst>
        </pc:spChg>
        <pc:spChg chg="mod">
          <ac:chgData name="WaLusungu Mwazikani" userId="57d8e6a31a503cc8" providerId="LiveId" clId="{1DD1CFC1-798E-4356-AC55-5F90278A9455}" dt="2019-05-19T15:59:33.587" v="720" actId="2"/>
          <ac:spMkLst>
            <pc:docMk/>
            <pc:sldMk cId="3969409223" sldId="256"/>
            <ac:spMk id="3" creationId="{FB23E86E-BC06-DD43-96BE-F05F41058093}"/>
          </ac:spMkLst>
        </pc:spChg>
      </pc:sldChg>
      <pc:sldChg chg="modSp">
        <pc:chgData name="WaLusungu Mwazikani" userId="57d8e6a31a503cc8" providerId="LiveId" clId="{1DD1CFC1-798E-4356-AC55-5F90278A9455}" dt="2019-05-19T15:53:01.091" v="673" actId="20577"/>
        <pc:sldMkLst>
          <pc:docMk/>
          <pc:sldMk cId="3607231511" sldId="257"/>
        </pc:sldMkLst>
        <pc:spChg chg="mod">
          <ac:chgData name="WaLusungu Mwazikani" userId="57d8e6a31a503cc8" providerId="LiveId" clId="{1DD1CFC1-798E-4356-AC55-5F90278A9455}" dt="2019-05-19T15:53:01.091" v="673" actId="20577"/>
          <ac:spMkLst>
            <pc:docMk/>
            <pc:sldMk cId="3607231511" sldId="257"/>
            <ac:spMk id="2" creationId="{693B7753-1864-5F44-984A-7FB5F8871FA1}"/>
          </ac:spMkLst>
        </pc:spChg>
        <pc:spChg chg="mod">
          <ac:chgData name="WaLusungu Mwazikani" userId="57d8e6a31a503cc8" providerId="LiveId" clId="{1DD1CFC1-798E-4356-AC55-5F90278A9455}" dt="2019-05-19T15:45:54.500" v="621" actId="1076"/>
          <ac:spMkLst>
            <pc:docMk/>
            <pc:sldMk cId="3607231511" sldId="257"/>
            <ac:spMk id="3" creationId="{52AAA492-9E66-534E-BBBA-CD1639D9D7BE}"/>
          </ac:spMkLst>
        </pc:spChg>
      </pc:sldChg>
      <pc:sldChg chg="modSp">
        <pc:chgData name="WaLusungu Mwazikani" userId="57d8e6a31a503cc8" providerId="LiveId" clId="{1DD1CFC1-798E-4356-AC55-5F90278A9455}" dt="2019-05-19T15:52:14.535" v="660" actId="20577"/>
        <pc:sldMkLst>
          <pc:docMk/>
          <pc:sldMk cId="1648310722" sldId="258"/>
        </pc:sldMkLst>
        <pc:spChg chg="mod">
          <ac:chgData name="WaLusungu Mwazikani" userId="57d8e6a31a503cc8" providerId="LiveId" clId="{1DD1CFC1-798E-4356-AC55-5F90278A9455}" dt="2019-05-19T14:56:54.334" v="105" actId="2711"/>
          <ac:spMkLst>
            <pc:docMk/>
            <pc:sldMk cId="1648310722" sldId="258"/>
            <ac:spMk id="2" creationId="{B0FFB160-4F7D-134D-B804-2884FF6CDB49}"/>
          </ac:spMkLst>
        </pc:spChg>
        <pc:spChg chg="mod">
          <ac:chgData name="WaLusungu Mwazikani" userId="57d8e6a31a503cc8" providerId="LiveId" clId="{1DD1CFC1-798E-4356-AC55-5F90278A9455}" dt="2019-05-19T15:52:14.535" v="660" actId="20577"/>
          <ac:spMkLst>
            <pc:docMk/>
            <pc:sldMk cId="1648310722" sldId="258"/>
            <ac:spMk id="3" creationId="{159E2A8F-4BF9-6545-A58C-7DF1FCD7527E}"/>
          </ac:spMkLst>
        </pc:spChg>
      </pc:sldChg>
      <pc:sldChg chg="modSp">
        <pc:chgData name="WaLusungu Mwazikani" userId="57d8e6a31a503cc8" providerId="LiveId" clId="{1DD1CFC1-798E-4356-AC55-5F90278A9455}" dt="2019-05-19T15:47:50.443" v="627" actId="167"/>
        <pc:sldMkLst>
          <pc:docMk/>
          <pc:sldMk cId="126953995" sldId="259"/>
        </pc:sldMkLst>
        <pc:spChg chg="mod">
          <ac:chgData name="WaLusungu Mwazikani" userId="57d8e6a31a503cc8" providerId="LiveId" clId="{1DD1CFC1-798E-4356-AC55-5F90278A9455}" dt="2019-05-19T14:57:11.489" v="107" actId="2711"/>
          <ac:spMkLst>
            <pc:docMk/>
            <pc:sldMk cId="126953995" sldId="259"/>
            <ac:spMk id="2" creationId="{F452F945-0A26-4547-A507-F237FBA59335}"/>
          </ac:spMkLst>
        </pc:spChg>
        <pc:spChg chg="mod">
          <ac:chgData name="WaLusungu Mwazikani" userId="57d8e6a31a503cc8" providerId="LiveId" clId="{1DD1CFC1-798E-4356-AC55-5F90278A9455}" dt="2019-05-19T14:57:22.961" v="108" actId="2711"/>
          <ac:spMkLst>
            <pc:docMk/>
            <pc:sldMk cId="126953995" sldId="259"/>
            <ac:spMk id="4" creationId="{48741D76-19E0-9D49-9411-B8F9D40F747D}"/>
          </ac:spMkLst>
        </pc:spChg>
        <pc:picChg chg="mod ord">
          <ac:chgData name="WaLusungu Mwazikani" userId="57d8e6a31a503cc8" providerId="LiveId" clId="{1DD1CFC1-798E-4356-AC55-5F90278A9455}" dt="2019-05-19T15:47:50.443" v="627" actId="167"/>
          <ac:picMkLst>
            <pc:docMk/>
            <pc:sldMk cId="126953995" sldId="259"/>
            <ac:picMk id="9" creationId="{4B340663-BEFA-E440-9D0E-EEE33DB48C04}"/>
          </ac:picMkLst>
        </pc:picChg>
      </pc:sldChg>
      <pc:sldChg chg="modSp">
        <pc:chgData name="WaLusungu Mwazikani" userId="57d8e6a31a503cc8" providerId="LiveId" clId="{1DD1CFC1-798E-4356-AC55-5F90278A9455}" dt="2019-05-19T15:53:26.334" v="688" actId="20577"/>
        <pc:sldMkLst>
          <pc:docMk/>
          <pc:sldMk cId="3638569579" sldId="260"/>
        </pc:sldMkLst>
        <pc:spChg chg="mod">
          <ac:chgData name="WaLusungu Mwazikani" userId="57d8e6a31a503cc8" providerId="LiveId" clId="{1DD1CFC1-798E-4356-AC55-5F90278A9455}" dt="2019-05-19T15:53:26.334" v="688" actId="20577"/>
          <ac:spMkLst>
            <pc:docMk/>
            <pc:sldMk cId="3638569579" sldId="260"/>
            <ac:spMk id="2" creationId="{DFCEDA05-CA1A-7F4D-AABB-D3E05F6011F2}"/>
          </ac:spMkLst>
        </pc:spChg>
        <pc:spChg chg="mod">
          <ac:chgData name="WaLusungu Mwazikani" userId="57d8e6a31a503cc8" providerId="LiveId" clId="{1DD1CFC1-798E-4356-AC55-5F90278A9455}" dt="2019-05-19T15:48:16.962" v="630" actId="1076"/>
          <ac:spMkLst>
            <pc:docMk/>
            <pc:sldMk cId="3638569579" sldId="260"/>
            <ac:spMk id="3" creationId="{3672E7E4-348C-A248-AA1D-55F6FF8DA279}"/>
          </ac:spMkLst>
        </pc:spChg>
      </pc:sldChg>
      <pc:sldChg chg="ord">
        <pc:chgData name="WaLusungu Mwazikani" userId="57d8e6a31a503cc8" providerId="LiveId" clId="{1DD1CFC1-798E-4356-AC55-5F90278A9455}" dt="2019-05-19T15:56:06.922" v="697"/>
        <pc:sldMkLst>
          <pc:docMk/>
          <pc:sldMk cId="489547818" sldId="261"/>
        </pc:sldMkLst>
      </pc:sldChg>
      <pc:sldChg chg="delSp modSp">
        <pc:chgData name="WaLusungu Mwazikani" userId="57d8e6a31a503cc8" providerId="LiveId" clId="{1DD1CFC1-798E-4356-AC55-5F90278A9455}" dt="2019-05-19T15:55:25.817" v="695" actId="207"/>
        <pc:sldMkLst>
          <pc:docMk/>
          <pc:sldMk cId="3453961427" sldId="262"/>
        </pc:sldMkLst>
        <pc:spChg chg="del">
          <ac:chgData name="WaLusungu Mwazikani" userId="57d8e6a31a503cc8" providerId="LiveId" clId="{1DD1CFC1-798E-4356-AC55-5F90278A9455}" dt="2019-05-19T15:02:18.145" v="152"/>
          <ac:spMkLst>
            <pc:docMk/>
            <pc:sldMk cId="3453961427" sldId="262"/>
            <ac:spMk id="2" creationId="{4885195D-4422-5A48-8FA1-EDB786D07FA0}"/>
          </ac:spMkLst>
        </pc:spChg>
        <pc:spChg chg="mod">
          <ac:chgData name="WaLusungu Mwazikani" userId="57d8e6a31a503cc8" providerId="LiveId" clId="{1DD1CFC1-798E-4356-AC55-5F90278A9455}" dt="2019-05-19T15:55:25.817" v="695" actId="207"/>
          <ac:spMkLst>
            <pc:docMk/>
            <pc:sldMk cId="3453961427" sldId="262"/>
            <ac:spMk id="3" creationId="{796AB197-83DB-1A49-B339-E46D01BD26B8}"/>
          </ac:spMkLst>
        </pc:spChg>
      </pc:sldChg>
      <pc:sldChg chg="modSp">
        <pc:chgData name="WaLusungu Mwazikani" userId="57d8e6a31a503cc8" providerId="LiveId" clId="{1DD1CFC1-798E-4356-AC55-5F90278A9455}" dt="2019-05-19T15:06:00.460" v="170" actId="1076"/>
        <pc:sldMkLst>
          <pc:docMk/>
          <pc:sldMk cId="1898273839" sldId="263"/>
        </pc:sldMkLst>
        <pc:picChg chg="mod">
          <ac:chgData name="WaLusungu Mwazikani" userId="57d8e6a31a503cc8" providerId="LiveId" clId="{1DD1CFC1-798E-4356-AC55-5F90278A9455}" dt="2019-05-19T15:06:00.460" v="170" actId="1076"/>
          <ac:picMkLst>
            <pc:docMk/>
            <pc:sldMk cId="1898273839" sldId="263"/>
            <ac:picMk id="4" creationId="{993CD370-5F76-364D-A235-47912887E2E3}"/>
          </ac:picMkLst>
        </pc:picChg>
      </pc:sldChg>
      <pc:sldChg chg="modSp ord">
        <pc:chgData name="WaLusungu Mwazikani" userId="57d8e6a31a503cc8" providerId="LiveId" clId="{1DD1CFC1-798E-4356-AC55-5F90278A9455}" dt="2019-05-19T16:00:22.969" v="732" actId="313"/>
        <pc:sldMkLst>
          <pc:docMk/>
          <pc:sldMk cId="3976337914" sldId="264"/>
        </pc:sldMkLst>
        <pc:spChg chg="mod">
          <ac:chgData name="WaLusungu Mwazikani" userId="57d8e6a31a503cc8" providerId="LiveId" clId="{1DD1CFC1-798E-4356-AC55-5F90278A9455}" dt="2019-05-19T15:13:15.423" v="225" actId="14100"/>
          <ac:spMkLst>
            <pc:docMk/>
            <pc:sldMk cId="3976337914" sldId="264"/>
            <ac:spMk id="2" creationId="{0A88668E-F830-3D4D-ABDC-A21030845D7B}"/>
          </ac:spMkLst>
        </pc:spChg>
        <pc:spChg chg="mod">
          <ac:chgData name="WaLusungu Mwazikani" userId="57d8e6a31a503cc8" providerId="LiveId" clId="{1DD1CFC1-798E-4356-AC55-5F90278A9455}" dt="2019-05-19T15:59:50.737" v="727" actId="2"/>
          <ac:spMkLst>
            <pc:docMk/>
            <pc:sldMk cId="3976337914" sldId="264"/>
            <ac:spMk id="3" creationId="{D61C7721-2080-5F48-9C67-329CEA14F81A}"/>
          </ac:spMkLst>
        </pc:spChg>
        <pc:spChg chg="mod">
          <ac:chgData name="WaLusungu Mwazikani" userId="57d8e6a31a503cc8" providerId="LiveId" clId="{1DD1CFC1-798E-4356-AC55-5F90278A9455}" dt="2019-05-19T16:00:22.969" v="732" actId="313"/>
          <ac:spMkLst>
            <pc:docMk/>
            <pc:sldMk cId="3976337914" sldId="264"/>
            <ac:spMk id="4" creationId="{94879F96-1DA1-0F46-B920-70E333AD4D0C}"/>
          </ac:spMkLst>
        </pc:spChg>
      </pc:sldChg>
      <pc:sldChg chg="modSp">
        <pc:chgData name="WaLusungu Mwazikani" userId="57d8e6a31a503cc8" providerId="LiveId" clId="{1DD1CFC1-798E-4356-AC55-5F90278A9455}" dt="2019-05-19T15:59:35.911" v="721" actId="2"/>
        <pc:sldMkLst>
          <pc:docMk/>
          <pc:sldMk cId="3427214853" sldId="265"/>
        </pc:sldMkLst>
        <pc:spChg chg="mod">
          <ac:chgData name="WaLusungu Mwazikani" userId="57d8e6a31a503cc8" providerId="LiveId" clId="{1DD1CFC1-798E-4356-AC55-5F90278A9455}" dt="2019-05-19T15:11:33.103" v="213" actId="2711"/>
          <ac:spMkLst>
            <pc:docMk/>
            <pc:sldMk cId="3427214853" sldId="265"/>
            <ac:spMk id="2" creationId="{5BC6F3A7-D7D1-F74F-ADDE-D373E5F90FC1}"/>
          </ac:spMkLst>
        </pc:spChg>
        <pc:spChg chg="mod">
          <ac:chgData name="WaLusungu Mwazikani" userId="57d8e6a31a503cc8" providerId="LiveId" clId="{1DD1CFC1-798E-4356-AC55-5F90278A9455}" dt="2019-05-19T15:59:35.911" v="721" actId="2"/>
          <ac:spMkLst>
            <pc:docMk/>
            <pc:sldMk cId="3427214853" sldId="265"/>
            <ac:spMk id="4" creationId="{8F4061AD-B824-8C42-8B3C-DAAC58BA1E1D}"/>
          </ac:spMkLst>
        </pc:spChg>
        <pc:picChg chg="mod modCrop">
          <ac:chgData name="WaLusungu Mwazikani" userId="57d8e6a31a503cc8" providerId="LiveId" clId="{1DD1CFC1-798E-4356-AC55-5F90278A9455}" dt="2019-05-19T15:11:59.497" v="217" actId="732"/>
          <ac:picMkLst>
            <pc:docMk/>
            <pc:sldMk cId="3427214853" sldId="265"/>
            <ac:picMk id="5" creationId="{52CBB72F-0385-4D4B-9DCE-1C83145C1F73}"/>
          </ac:picMkLst>
        </pc:picChg>
      </pc:sldChg>
      <pc:sldChg chg="addSp delSp modSp">
        <pc:chgData name="WaLusungu Mwazikani" userId="57d8e6a31a503cc8" providerId="LiveId" clId="{1DD1CFC1-798E-4356-AC55-5F90278A9455}" dt="2019-05-19T15:20:34.590" v="334" actId="9"/>
        <pc:sldMkLst>
          <pc:docMk/>
          <pc:sldMk cId="2041067032" sldId="266"/>
        </pc:sldMkLst>
        <pc:spChg chg="del">
          <ac:chgData name="WaLusungu Mwazikani" userId="57d8e6a31a503cc8" providerId="LiveId" clId="{1DD1CFC1-798E-4356-AC55-5F90278A9455}" dt="2019-05-19T15:12:35.583" v="218"/>
          <ac:spMkLst>
            <pc:docMk/>
            <pc:sldMk cId="2041067032" sldId="266"/>
            <ac:spMk id="2" creationId="{BAA5FE71-9E73-FD46-A96A-DB36D8B89467}"/>
          </ac:spMkLst>
        </pc:spChg>
        <pc:spChg chg="mod">
          <ac:chgData name="WaLusungu Mwazikani" userId="57d8e6a31a503cc8" providerId="LiveId" clId="{1DD1CFC1-798E-4356-AC55-5F90278A9455}" dt="2019-05-19T15:20:34.590" v="334" actId="9"/>
          <ac:spMkLst>
            <pc:docMk/>
            <pc:sldMk cId="2041067032" sldId="266"/>
            <ac:spMk id="3" creationId="{1029ECD3-66BD-3F43-A7B0-3E32E162FD03}"/>
          </ac:spMkLst>
        </pc:spChg>
        <pc:spChg chg="del mod">
          <ac:chgData name="WaLusungu Mwazikani" userId="57d8e6a31a503cc8" providerId="LiveId" clId="{1DD1CFC1-798E-4356-AC55-5F90278A9455}" dt="2019-05-19T15:17:16.525" v="278"/>
          <ac:spMkLst>
            <pc:docMk/>
            <pc:sldMk cId="2041067032" sldId="266"/>
            <ac:spMk id="4" creationId="{B72BBAB4-C47E-DE47-A5E1-A464D21AAFD1}"/>
          </ac:spMkLst>
        </pc:spChg>
        <pc:spChg chg="add del mod">
          <ac:chgData name="WaLusungu Mwazikani" userId="57d8e6a31a503cc8" providerId="LiveId" clId="{1DD1CFC1-798E-4356-AC55-5F90278A9455}" dt="2019-05-19T15:13:30.209" v="226"/>
          <ac:spMkLst>
            <pc:docMk/>
            <pc:sldMk cId="2041067032" sldId="266"/>
            <ac:spMk id="5" creationId="{D89B895F-E576-49D2-A07F-BDAA26462027}"/>
          </ac:spMkLst>
        </pc:spChg>
        <pc:spChg chg="add del mod">
          <ac:chgData name="WaLusungu Mwazikani" userId="57d8e6a31a503cc8" providerId="LiveId" clId="{1DD1CFC1-798E-4356-AC55-5F90278A9455}" dt="2019-05-19T15:13:30.209" v="226"/>
          <ac:spMkLst>
            <pc:docMk/>
            <pc:sldMk cId="2041067032" sldId="266"/>
            <ac:spMk id="6" creationId="{C711B72F-9B70-4B40-94E7-8639EC8E5626}"/>
          </ac:spMkLst>
        </pc:spChg>
        <pc:spChg chg="add mod">
          <ac:chgData name="WaLusungu Mwazikani" userId="57d8e6a31a503cc8" providerId="LiveId" clId="{1DD1CFC1-798E-4356-AC55-5F90278A9455}" dt="2019-05-19T15:14:07.483" v="252" actId="14100"/>
          <ac:spMkLst>
            <pc:docMk/>
            <pc:sldMk cId="2041067032" sldId="266"/>
            <ac:spMk id="7" creationId="{6221BBA6-04D4-4B5D-BD62-221E77B81C2B}"/>
          </ac:spMkLst>
        </pc:spChg>
      </pc:sldChg>
      <pc:sldChg chg="delSp modSp">
        <pc:chgData name="WaLusungu Mwazikani" userId="57d8e6a31a503cc8" providerId="LiveId" clId="{1DD1CFC1-798E-4356-AC55-5F90278A9455}" dt="2019-05-19T16:00:49.138" v="747" actId="2"/>
        <pc:sldMkLst>
          <pc:docMk/>
          <pc:sldMk cId="483399994" sldId="267"/>
        </pc:sldMkLst>
        <pc:spChg chg="del">
          <ac:chgData name="WaLusungu Mwazikani" userId="57d8e6a31a503cc8" providerId="LiveId" clId="{1DD1CFC1-798E-4356-AC55-5F90278A9455}" dt="2019-05-19T15:22:49.740" v="363"/>
          <ac:spMkLst>
            <pc:docMk/>
            <pc:sldMk cId="483399994" sldId="267"/>
            <ac:spMk id="2" creationId="{04EEC881-1C28-3E4B-8575-8047125CC1F3}"/>
          </ac:spMkLst>
        </pc:spChg>
        <pc:spChg chg="mod">
          <ac:chgData name="WaLusungu Mwazikani" userId="57d8e6a31a503cc8" providerId="LiveId" clId="{1DD1CFC1-798E-4356-AC55-5F90278A9455}" dt="2019-05-19T16:00:49.138" v="747" actId="2"/>
          <ac:spMkLst>
            <pc:docMk/>
            <pc:sldMk cId="483399994" sldId="267"/>
            <ac:spMk id="3" creationId="{7679E7B3-7C07-F34C-B8B0-2EA94D6785D6}"/>
          </ac:spMkLst>
        </pc:spChg>
      </pc:sldChg>
      <pc:sldChg chg="delSp modSp add">
        <pc:chgData name="WaLusungu Mwazikani" userId="57d8e6a31a503cc8" providerId="LiveId" clId="{1DD1CFC1-798E-4356-AC55-5F90278A9455}" dt="2019-05-19T16:00:36.196" v="738" actId="2"/>
        <pc:sldMkLst>
          <pc:docMk/>
          <pc:sldMk cId="3197550022" sldId="268"/>
        </pc:sldMkLst>
        <pc:spChg chg="del">
          <ac:chgData name="WaLusungu Mwazikani" userId="57d8e6a31a503cc8" providerId="LiveId" clId="{1DD1CFC1-798E-4356-AC55-5F90278A9455}" dt="2019-05-19T15:17:37.480" v="281"/>
          <ac:spMkLst>
            <pc:docMk/>
            <pc:sldMk cId="3197550022" sldId="268"/>
            <ac:spMk id="2" creationId="{4F2E18BA-0076-42AE-BE97-EC6552D2527B}"/>
          </ac:spMkLst>
        </pc:spChg>
        <pc:spChg chg="mod">
          <ac:chgData name="WaLusungu Mwazikani" userId="57d8e6a31a503cc8" providerId="LiveId" clId="{1DD1CFC1-798E-4356-AC55-5F90278A9455}" dt="2019-05-19T16:00:36.196" v="738" actId="2"/>
          <ac:spMkLst>
            <pc:docMk/>
            <pc:sldMk cId="3197550022" sldId="268"/>
            <ac:spMk id="3" creationId="{8C3F00F5-1941-44D5-85DE-966AC4BF52F2}"/>
          </ac:spMkLst>
        </pc:spChg>
      </pc:sldChg>
      <pc:sldChg chg="delSp modSp add">
        <pc:chgData name="WaLusungu Mwazikani" userId="57d8e6a31a503cc8" providerId="LiveId" clId="{1DD1CFC1-798E-4356-AC55-5F90278A9455}" dt="2019-05-19T16:00:51.976" v="749" actId="2"/>
        <pc:sldMkLst>
          <pc:docMk/>
          <pc:sldMk cId="1817101951" sldId="269"/>
        </pc:sldMkLst>
        <pc:spChg chg="del">
          <ac:chgData name="WaLusungu Mwazikani" userId="57d8e6a31a503cc8" providerId="LiveId" clId="{1DD1CFC1-798E-4356-AC55-5F90278A9455}" dt="2019-05-19T15:28:50.585" v="441"/>
          <ac:spMkLst>
            <pc:docMk/>
            <pc:sldMk cId="1817101951" sldId="269"/>
            <ac:spMk id="2" creationId="{9A7C2CC7-BE16-4172-8105-26E6F061DF4A}"/>
          </ac:spMkLst>
        </pc:spChg>
        <pc:spChg chg="mod">
          <ac:chgData name="WaLusungu Mwazikani" userId="57d8e6a31a503cc8" providerId="LiveId" clId="{1DD1CFC1-798E-4356-AC55-5F90278A9455}" dt="2019-05-19T16:00:51.976" v="749" actId="2"/>
          <ac:spMkLst>
            <pc:docMk/>
            <pc:sldMk cId="1817101951" sldId="269"/>
            <ac:spMk id="3" creationId="{B51A502E-59E8-4134-B3D6-A0E34876C28C}"/>
          </ac:spMkLst>
        </pc:spChg>
      </pc:sldChg>
      <pc:sldChg chg="delSp modSp add">
        <pc:chgData name="WaLusungu Mwazikani" userId="57d8e6a31a503cc8" providerId="LiveId" clId="{1DD1CFC1-798E-4356-AC55-5F90278A9455}" dt="2019-05-19T16:01:00.887" v="754" actId="2"/>
        <pc:sldMkLst>
          <pc:docMk/>
          <pc:sldMk cId="1300957861" sldId="270"/>
        </pc:sldMkLst>
        <pc:spChg chg="del">
          <ac:chgData name="WaLusungu Mwazikani" userId="57d8e6a31a503cc8" providerId="LiveId" clId="{1DD1CFC1-798E-4356-AC55-5F90278A9455}" dt="2019-05-19T15:30:51.276" v="481"/>
          <ac:spMkLst>
            <pc:docMk/>
            <pc:sldMk cId="1300957861" sldId="270"/>
            <ac:spMk id="2" creationId="{4D8E2775-B334-40FC-BA5D-554F2639836D}"/>
          </ac:spMkLst>
        </pc:spChg>
        <pc:spChg chg="mod">
          <ac:chgData name="WaLusungu Mwazikani" userId="57d8e6a31a503cc8" providerId="LiveId" clId="{1DD1CFC1-798E-4356-AC55-5F90278A9455}" dt="2019-05-19T16:01:00.887" v="754" actId="2"/>
          <ac:spMkLst>
            <pc:docMk/>
            <pc:sldMk cId="1300957861" sldId="270"/>
            <ac:spMk id="3" creationId="{9469900D-E171-46BE-834D-C0F57EBEB663}"/>
          </ac:spMkLst>
        </pc:spChg>
      </pc:sldChg>
    </pc:docChg>
  </pc:docChgLst>
  <pc:docChgLst>
    <pc:chgData name="WaLusungu Mwazikani" userId="57d8e6a31a503cc8" providerId="LiveId" clId="{7299489F-9627-5E4C-A584-C0C0C79D38F7}"/>
    <pc:docChg chg="modSld">
      <pc:chgData name="WaLusungu Mwazikani" userId="57d8e6a31a503cc8" providerId="LiveId" clId="{7299489F-9627-5E4C-A584-C0C0C79D38F7}" dt="2019-05-20T03:30:59.043" v="19" actId="1076"/>
      <pc:docMkLst>
        <pc:docMk/>
      </pc:docMkLst>
      <pc:sldChg chg="modSp">
        <pc:chgData name="WaLusungu Mwazikani" userId="57d8e6a31a503cc8" providerId="LiveId" clId="{7299489F-9627-5E4C-A584-C0C0C79D38F7}" dt="2019-05-20T03:25:42.281" v="17" actId="1076"/>
        <pc:sldMkLst>
          <pc:docMk/>
          <pc:sldMk cId="126953995" sldId="259"/>
        </pc:sldMkLst>
        <pc:picChg chg="mod modCrop">
          <ac:chgData name="WaLusungu Mwazikani" userId="57d8e6a31a503cc8" providerId="LiveId" clId="{7299489F-9627-5E4C-A584-C0C0C79D38F7}" dt="2019-05-20T03:25:42.281" v="17" actId="1076"/>
          <ac:picMkLst>
            <pc:docMk/>
            <pc:sldMk cId="126953995" sldId="259"/>
            <ac:picMk id="9" creationId="{4B340663-BEFA-E440-9D0E-EEE33DB48C04}"/>
          </ac:picMkLst>
        </pc:picChg>
      </pc:sldChg>
      <pc:sldChg chg="modSp">
        <pc:chgData name="WaLusungu Mwazikani" userId="57d8e6a31a503cc8" providerId="LiveId" clId="{7299489F-9627-5E4C-A584-C0C0C79D38F7}" dt="2019-05-20T03:30:59.043" v="19" actId="1076"/>
        <pc:sldMkLst>
          <pc:docMk/>
          <pc:sldMk cId="489547818" sldId="261"/>
        </pc:sldMkLst>
        <pc:picChg chg="mod">
          <ac:chgData name="WaLusungu Mwazikani" userId="57d8e6a31a503cc8" providerId="LiveId" clId="{7299489F-9627-5E4C-A584-C0C0C79D38F7}" dt="2019-05-20T03:30:59.043" v="19" actId="1076"/>
          <ac:picMkLst>
            <pc:docMk/>
            <pc:sldMk cId="489547818" sldId="261"/>
            <ac:picMk id="4" creationId="{FFFB90BF-7F5C-A54A-B562-889AD2CCDEA3}"/>
          </ac:picMkLst>
        </pc:picChg>
      </pc:sldChg>
    </pc:docChg>
  </pc:docChgLst>
  <pc:docChgLst>
    <pc:chgData name="WaLusungu Mwazikani" userId="57d8e6a31a503cc8" providerId="LiveId" clId="{C2DBD3D5-465B-474C-9BC4-071EACC27F59}"/>
    <pc:docChg chg="modSld">
      <pc:chgData name="WaLusungu Mwazikani" userId="57d8e6a31a503cc8" providerId="LiveId" clId="{C2DBD3D5-465B-474C-9BC4-071EACC27F59}" dt="2019-05-19T12:21:15.743" v="1" actId="1076"/>
      <pc:docMkLst>
        <pc:docMk/>
      </pc:docMkLst>
      <pc:sldChg chg="modSp">
        <pc:chgData name="WaLusungu Mwazikani" userId="57d8e6a31a503cc8" providerId="LiveId" clId="{C2DBD3D5-465B-474C-9BC4-071EACC27F59}" dt="2019-05-19T12:21:15.743" v="1" actId="1076"/>
        <pc:sldMkLst>
          <pc:docMk/>
          <pc:sldMk cId="1648310722" sldId="258"/>
        </pc:sldMkLst>
        <pc:spChg chg="mod">
          <ac:chgData name="WaLusungu Mwazikani" userId="57d8e6a31a503cc8" providerId="LiveId" clId="{C2DBD3D5-465B-474C-9BC4-071EACC27F59}" dt="2019-05-19T12:21:15.743" v="1" actId="1076"/>
          <ac:spMkLst>
            <pc:docMk/>
            <pc:sldMk cId="1648310722" sldId="258"/>
            <ac:spMk id="3" creationId="{159E2A8F-4BF9-6545-A58C-7DF1FCD7527E}"/>
          </ac:spMkLst>
        </pc:spChg>
      </pc:sldChg>
    </pc:docChg>
  </pc:docChgLst>
  <pc:docChgLst>
    <pc:chgData name="WaLusungu Mwazikani" userId="57d8e6a31a503cc8" providerId="LiveId" clId="{4A58ACBF-1279-4B61-8DDB-C8B219DD5783}"/>
    <pc:docChg chg="modSld">
      <pc:chgData name="WaLusungu Mwazikani" userId="57d8e6a31a503cc8" providerId="LiveId" clId="{4A58ACBF-1279-4B61-8DDB-C8B219DD5783}" dt="2019-05-19T16:10:55.439" v="71"/>
      <pc:docMkLst>
        <pc:docMk/>
      </pc:docMkLst>
      <pc:sldChg chg="setBg">
        <pc:chgData name="WaLusungu Mwazikani" userId="57d8e6a31a503cc8" providerId="LiveId" clId="{4A58ACBF-1279-4B61-8DDB-C8B219DD5783}" dt="2019-05-19T16:10:55.439" v="71"/>
        <pc:sldMkLst>
          <pc:docMk/>
          <pc:sldMk cId="3969409223" sldId="256"/>
        </pc:sldMkLst>
      </pc:sldChg>
      <pc:sldChg chg="modSp">
        <pc:chgData name="WaLusungu Mwazikani" userId="57d8e6a31a503cc8" providerId="LiveId" clId="{4A58ACBF-1279-4B61-8DDB-C8B219DD5783}" dt="2019-05-19T16:06:04.437" v="1" actId="207"/>
        <pc:sldMkLst>
          <pc:docMk/>
          <pc:sldMk cId="3638569579" sldId="260"/>
        </pc:sldMkLst>
        <pc:spChg chg="mod">
          <ac:chgData name="WaLusungu Mwazikani" userId="57d8e6a31a503cc8" providerId="LiveId" clId="{4A58ACBF-1279-4B61-8DDB-C8B219DD5783}" dt="2019-05-19T16:06:04.437" v="1" actId="207"/>
          <ac:spMkLst>
            <pc:docMk/>
            <pc:sldMk cId="3638569579" sldId="260"/>
            <ac:spMk id="3" creationId="{3672E7E4-348C-A248-AA1D-55F6FF8DA279}"/>
          </ac:spMkLst>
        </pc:spChg>
      </pc:sldChg>
      <pc:sldChg chg="modSp">
        <pc:chgData name="WaLusungu Mwazikani" userId="57d8e6a31a503cc8" providerId="LiveId" clId="{4A58ACBF-1279-4B61-8DDB-C8B219DD5783}" dt="2019-05-19T16:06:33.777" v="3" actId="114"/>
        <pc:sldMkLst>
          <pc:docMk/>
          <pc:sldMk cId="3427214853" sldId="265"/>
        </pc:sldMkLst>
        <pc:spChg chg="mod">
          <ac:chgData name="WaLusungu Mwazikani" userId="57d8e6a31a503cc8" providerId="LiveId" clId="{4A58ACBF-1279-4B61-8DDB-C8B219DD5783}" dt="2019-05-19T16:06:33.777" v="3" actId="114"/>
          <ac:spMkLst>
            <pc:docMk/>
            <pc:sldMk cId="3427214853" sldId="265"/>
            <ac:spMk id="4" creationId="{8F4061AD-B824-8C42-8B3C-DAAC58BA1E1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9D1663-8F31-0B4A-8D8C-8D100F80A0BB}" type="datetimeFigureOut">
              <a:rPr lang="en-US" smtClean="0"/>
              <a:t>5/20/19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147D3-3082-A44F-82AD-8374DCE7A569}" type="slidenum">
              <a:rPr lang="en-US" smtClean="0"/>
              <a:t>‹#›</a:t>
            </a:fld>
            <a:endParaRPr lang="en-US" dirty="0"/>
          </a:p>
        </p:txBody>
      </p:sp>
    </p:spTree>
    <p:extLst>
      <p:ext uri="{BB962C8B-B14F-4D97-AF65-F5344CB8AC3E}">
        <p14:creationId xmlns:p14="http://schemas.microsoft.com/office/powerpoint/2010/main" val="35052076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Introduction </a:t>
            </a:r>
            <a:endParaRPr lang="en-US" dirty="0"/>
          </a:p>
        </p:txBody>
      </p:sp>
      <p:sp>
        <p:nvSpPr>
          <p:cNvPr id="4" name="Slide Number Placeholder 3"/>
          <p:cNvSpPr>
            <a:spLocks noGrp="1"/>
          </p:cNvSpPr>
          <p:nvPr>
            <p:ph type="sldNum" sz="quarter" idx="5"/>
          </p:nvPr>
        </p:nvSpPr>
        <p:spPr/>
        <p:txBody>
          <a:bodyPr/>
          <a:lstStyle/>
          <a:p>
            <a:fld id="{888147D3-3082-A44F-82AD-8374DCE7A569}" type="slidenum">
              <a:rPr lang="en-US" smtClean="0"/>
              <a:t>2</a:t>
            </a:fld>
            <a:endParaRPr lang="en-US" dirty="0"/>
          </a:p>
        </p:txBody>
      </p:sp>
    </p:spTree>
    <p:extLst>
      <p:ext uri="{BB962C8B-B14F-4D97-AF65-F5344CB8AC3E}">
        <p14:creationId xmlns:p14="http://schemas.microsoft.com/office/powerpoint/2010/main" val="15021513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en-US"/>
              <a:t>Click to edit Master title style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6296761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D6DFDA-072A-C144-82FB-8CD50E36F182}" type="datetimeFigureOut">
              <a:rPr lang="en-US" smtClean="0"/>
              <a:t>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565269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33784848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en-US"/>
              <a:t>Click to edit Master title style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42166366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1607309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BD6DFDA-072A-C144-82FB-8CD50E36F182}" type="datetimeFigureOut">
              <a:rPr lang="en-US" smtClean="0"/>
              <a:t>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306724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6BD6DFDA-072A-C144-82FB-8CD50E36F182}" type="datetimeFigureOut">
              <a:rPr lang="en-US" smtClean="0"/>
              <a:t>5/20/19</a:t>
            </a:fld>
            <a:endParaRPr lang="en-US" dirty="0"/>
          </a:p>
        </p:txBody>
      </p:sp>
      <p:sp>
        <p:nvSpPr>
          <p:cNvPr id="8" name="Footer Placeholder 7"/>
          <p:cNvSpPr>
            <a:spLocks noGrp="1"/>
          </p:cNvSpPr>
          <p:nvPr>
            <p:ph type="ftr" sz="quarter" idx="11"/>
          </p:nvPr>
        </p:nvSpPr>
        <p:spPr>
          <a:xfrm>
            <a:off x="561111" y="6391838"/>
            <a:ext cx="3644282" cy="304801"/>
          </a:xfrm>
        </p:spPr>
        <p:txBody>
          <a:bodyPr/>
          <a:lstStyle/>
          <a:p>
            <a:endParaRPr lang="en-US" dirty="0"/>
          </a:p>
        </p:txBody>
      </p:sp>
      <p:sp>
        <p:nvSpPr>
          <p:cNvPr id="9" name="Slide Number Placeholder 8"/>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1299947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3794785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874041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860556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D6DFDA-072A-C144-82FB-8CD50E36F182}" type="datetimeFigureOut">
              <a:rPr lang="en-US" smtClean="0"/>
              <a:t>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717778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BD6DFDA-072A-C144-82FB-8CD50E36F182}" type="datetimeFigureOut">
              <a:rPr lang="en-US" smtClean="0"/>
              <a:t>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1426857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BD6DFDA-072A-C144-82FB-8CD50E36F182}" type="datetimeFigureOut">
              <a:rPr lang="en-US" smtClean="0"/>
              <a:t>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4961869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BD6DFDA-072A-C144-82FB-8CD50E36F182}" type="datetimeFigureOut">
              <a:rPr lang="en-US" smtClean="0"/>
              <a:t>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3297598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D6DFDA-072A-C144-82FB-8CD50E36F182}" type="datetimeFigureOut">
              <a:rPr lang="en-US" smtClean="0"/>
              <a:t>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1762297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D6DFDA-072A-C144-82FB-8CD50E36F182}" type="datetimeFigureOut">
              <a:rPr lang="en-US" smtClean="0"/>
              <a:t>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1269070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en-US"/>
              <a:t>Click icon to add picture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BD6DFDA-072A-C144-82FB-8CD50E36F182}" type="datetimeFigureOut">
              <a:rPr lang="en-US" smtClean="0"/>
              <a:t>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11EB3D6F-B67C-C14E-BDCC-1614D7B3D7ED}" type="slidenum">
              <a:rPr lang="en-US" smtClean="0"/>
              <a:t>‹#›</a:t>
            </a:fld>
            <a:endParaRPr lang="en-US" dirty="0"/>
          </a:p>
        </p:txBody>
      </p:sp>
    </p:spTree>
    <p:extLst>
      <p:ext uri="{BB962C8B-B14F-4D97-AF65-F5344CB8AC3E}">
        <p14:creationId xmlns:p14="http://schemas.microsoft.com/office/powerpoint/2010/main" val="2137859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6BD6DFDA-072A-C144-82FB-8CD50E36F182}" type="datetimeFigureOut">
              <a:rPr lang="en-US" smtClean="0"/>
              <a:t>5/20/19</a:t>
            </a:fld>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11EB3D6F-B67C-C14E-BDCC-1614D7B3D7ED}" type="slidenum">
              <a:rPr lang="en-US" smtClean="0"/>
              <a:t>‹#›</a:t>
            </a:fld>
            <a:endParaRPr lang="en-US" dirty="0"/>
          </a:p>
        </p:txBody>
      </p:sp>
    </p:spTree>
    <p:extLst>
      <p:ext uri="{BB962C8B-B14F-4D97-AF65-F5344CB8AC3E}">
        <p14:creationId xmlns:p14="http://schemas.microsoft.com/office/powerpoint/2010/main" val="212971246"/>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B0DED-5A2A-E34B-B9C9-7B9A95559551}"/>
              </a:ext>
            </a:extLst>
          </p:cNvPr>
          <p:cNvSpPr>
            <a:spLocks noGrp="1"/>
          </p:cNvSpPr>
          <p:nvPr>
            <p:ph type="ctrTitle"/>
          </p:nvPr>
        </p:nvSpPr>
        <p:spPr>
          <a:xfrm>
            <a:off x="1247104" y="1219200"/>
            <a:ext cx="9697792" cy="1557662"/>
          </a:xfrm>
        </p:spPr>
        <p:txBody>
          <a:bodyPr/>
          <a:lstStyle/>
          <a:p>
            <a:r>
              <a:rPr lang="en-US" dirty="0">
                <a:latin typeface="Algerian" panose="04020705040A02060702" pitchFamily="82" charset="0"/>
              </a:rPr>
              <a:t>Lintel beam(with arching)</a:t>
            </a:r>
          </a:p>
        </p:txBody>
      </p:sp>
      <p:sp>
        <p:nvSpPr>
          <p:cNvPr id="3" name="Subtitle 2">
            <a:extLst>
              <a:ext uri="{FF2B5EF4-FFF2-40B4-BE49-F238E27FC236}">
                <a16:creationId xmlns:a16="http://schemas.microsoft.com/office/drawing/2014/main" id="{FB23E86E-BC06-DD43-96BE-F05F41058093}"/>
              </a:ext>
            </a:extLst>
          </p:cNvPr>
          <p:cNvSpPr>
            <a:spLocks noGrp="1"/>
          </p:cNvSpPr>
          <p:nvPr>
            <p:ph type="subTitle" idx="1"/>
          </p:nvPr>
        </p:nvSpPr>
        <p:spPr>
          <a:xfrm>
            <a:off x="1247104" y="4081139"/>
            <a:ext cx="8825658" cy="861420"/>
          </a:xfrm>
        </p:spPr>
        <p:txBody>
          <a:bodyPr/>
          <a:lstStyle/>
          <a:p>
            <a:pPr algn="r"/>
            <a:r>
              <a:rPr lang="en-US" dirty="0"/>
              <a:t>Wettaka Emmanuel kitunga 9160560012</a:t>
            </a:r>
          </a:p>
          <a:p>
            <a:pPr algn="r"/>
            <a:r>
              <a:rPr lang="en-US" dirty="0"/>
              <a:t>Lusungu Mwazikani Phiri 9160560013</a:t>
            </a:r>
          </a:p>
        </p:txBody>
      </p:sp>
    </p:spTree>
    <p:extLst>
      <p:ext uri="{BB962C8B-B14F-4D97-AF65-F5344CB8AC3E}">
        <p14:creationId xmlns:p14="http://schemas.microsoft.com/office/powerpoint/2010/main" val="3969409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8668E-F830-3D4D-ABDC-A21030845D7B}"/>
              </a:ext>
            </a:extLst>
          </p:cNvPr>
          <p:cNvSpPr>
            <a:spLocks noGrp="1"/>
          </p:cNvSpPr>
          <p:nvPr>
            <p:ph type="title"/>
          </p:nvPr>
        </p:nvSpPr>
        <p:spPr/>
        <p:txBody>
          <a:bodyPr/>
          <a:lstStyle/>
          <a:p>
            <a:r>
              <a:rPr lang="en-GB" dirty="0"/>
              <a:t>Notations </a:t>
            </a:r>
            <a:endParaRPr lang="en-US" dirty="0"/>
          </a:p>
        </p:txBody>
      </p:sp>
      <p:sp>
        <p:nvSpPr>
          <p:cNvPr id="3" name="Content Placeholder 2">
            <a:extLst>
              <a:ext uri="{FF2B5EF4-FFF2-40B4-BE49-F238E27FC236}">
                <a16:creationId xmlns:a16="http://schemas.microsoft.com/office/drawing/2014/main" id="{D61C7721-2080-5F48-9C67-329CEA14F81A}"/>
              </a:ext>
            </a:extLst>
          </p:cNvPr>
          <p:cNvSpPr>
            <a:spLocks noGrp="1"/>
          </p:cNvSpPr>
          <p:nvPr>
            <p:ph sz="half" idx="1"/>
          </p:nvPr>
        </p:nvSpPr>
        <p:spPr/>
        <p:txBody>
          <a:bodyPr>
            <a:normAutofit lnSpcReduction="10000"/>
          </a:bodyPr>
          <a:lstStyle/>
          <a:p>
            <a:pPr marL="0" indent="0" algn="just">
              <a:buNone/>
            </a:pPr>
            <a:r>
              <a:rPr lang="en-US" i="1" dirty="0">
                <a:solidFill>
                  <a:srgbClr val="000000"/>
                </a:solidFill>
                <a:latin typeface="Times New Roman" panose="02020603050405020304" pitchFamily="18" charset="0"/>
              </a:rPr>
              <a:t>b </a:t>
            </a:r>
            <a:r>
              <a:rPr lang="en-US"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width of lintel, in. (mm) </a:t>
            </a:r>
          </a:p>
          <a:p>
            <a:pPr marL="0" indent="0" algn="just">
              <a:buNone/>
            </a:pPr>
            <a:r>
              <a:rPr lang="en-US" i="1" dirty="0">
                <a:solidFill>
                  <a:srgbClr val="000000"/>
                </a:solidFill>
                <a:latin typeface="Times New Roman" panose="02020603050405020304" pitchFamily="18" charset="0"/>
              </a:rPr>
              <a:t>D</a:t>
            </a:r>
            <a:r>
              <a:rPr lang="en-US" sz="800" i="1" dirty="0">
                <a:solidFill>
                  <a:srgbClr val="000000"/>
                </a:solidFill>
                <a:latin typeface="Times New Roman" panose="02020603050405020304" pitchFamily="18" charset="0"/>
              </a:rPr>
              <a:t>lintel </a:t>
            </a:r>
            <a:r>
              <a:rPr lang="en-US"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lintel dead load, lb./ft (kN/m) </a:t>
            </a:r>
          </a:p>
          <a:p>
            <a:pPr marL="0" indent="0" algn="just">
              <a:buNone/>
            </a:pPr>
            <a:r>
              <a:rPr lang="en-US" i="1" dirty="0">
                <a:solidFill>
                  <a:srgbClr val="000000"/>
                </a:solidFill>
                <a:latin typeface="Times New Roman" panose="02020603050405020304" pitchFamily="18" charset="0"/>
              </a:rPr>
              <a:t>D</a:t>
            </a:r>
            <a:r>
              <a:rPr lang="en-US" sz="800" i="1" dirty="0">
                <a:solidFill>
                  <a:srgbClr val="000000"/>
                </a:solidFill>
                <a:latin typeface="Times New Roman" panose="02020603050405020304" pitchFamily="18" charset="0"/>
              </a:rPr>
              <a:t>wall </a:t>
            </a:r>
            <a:r>
              <a:rPr lang="en-US" sz="8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wall dead load, lb./ft (kN/m) </a:t>
            </a:r>
          </a:p>
          <a:p>
            <a:pPr marL="0" indent="0" algn="just">
              <a:buNone/>
            </a:pPr>
            <a:r>
              <a:rPr lang="en-US" i="1" dirty="0">
                <a:solidFill>
                  <a:srgbClr val="000000"/>
                </a:solidFill>
                <a:latin typeface="Times New Roman" panose="02020603050405020304" pitchFamily="18" charset="0"/>
              </a:rPr>
              <a:t>d </a:t>
            </a:r>
            <a:r>
              <a:rPr lang="en-US"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distance from extreme compression fiber to centroid of tension reinforcement, in. (mm) </a:t>
            </a:r>
          </a:p>
        </p:txBody>
      </p:sp>
      <p:sp>
        <p:nvSpPr>
          <p:cNvPr id="4" name="Content Placeholder 3">
            <a:extLst>
              <a:ext uri="{FF2B5EF4-FFF2-40B4-BE49-F238E27FC236}">
                <a16:creationId xmlns:a16="http://schemas.microsoft.com/office/drawing/2014/main" id="{94879F96-1DA1-0F46-B920-70E333AD4D0C}"/>
              </a:ext>
            </a:extLst>
          </p:cNvPr>
          <p:cNvSpPr>
            <a:spLocks noGrp="1"/>
          </p:cNvSpPr>
          <p:nvPr>
            <p:ph sz="half" idx="2"/>
          </p:nvPr>
        </p:nvSpPr>
        <p:spPr/>
        <p:txBody>
          <a:bodyPr>
            <a:normAutofit lnSpcReduction="10000"/>
          </a:bodyPr>
          <a:lstStyle/>
          <a:p>
            <a:pPr marL="0" indent="0" algn="just">
              <a:buNone/>
            </a:pPr>
            <a:r>
              <a:rPr lang="en-US" sz="2000" i="1" dirty="0">
                <a:solidFill>
                  <a:srgbClr val="000000"/>
                </a:solidFill>
                <a:latin typeface="Times New Roman" panose="02020603050405020304" pitchFamily="18" charset="0"/>
              </a:rPr>
              <a:t>f'</a:t>
            </a:r>
            <a:r>
              <a:rPr lang="en-US" sz="600" i="1" dirty="0">
                <a:solidFill>
                  <a:srgbClr val="000000"/>
                </a:solidFill>
                <a:latin typeface="Times New Roman" panose="02020603050405020304" pitchFamily="18" charset="0"/>
              </a:rPr>
              <a:t>m </a:t>
            </a:r>
            <a:r>
              <a:rPr lang="en-US" sz="20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specified compressive strength of masonry, psi (MPa) </a:t>
            </a:r>
          </a:p>
          <a:p>
            <a:pPr marL="0" lvl="0" indent="0" algn="just">
              <a:buNone/>
            </a:pPr>
            <a:r>
              <a:rPr lang="en-US" sz="2000" i="1" dirty="0">
                <a:solidFill>
                  <a:srgbClr val="000000"/>
                </a:solidFill>
                <a:latin typeface="Times New Roman" panose="02020603050405020304" pitchFamily="18" charset="0"/>
              </a:rPr>
              <a:t>h </a:t>
            </a:r>
            <a:r>
              <a:rPr lang="en-US" sz="20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half of the effective lintel span, L/2, ft (m) </a:t>
            </a:r>
          </a:p>
          <a:p>
            <a:pPr marL="0" lvl="0" indent="0" algn="just">
              <a:buNone/>
            </a:pPr>
            <a:r>
              <a:rPr lang="en-US" sz="2000" i="1" dirty="0">
                <a:solidFill>
                  <a:srgbClr val="000000"/>
                </a:solidFill>
                <a:latin typeface="Times New Roman" panose="02020603050405020304" pitchFamily="18" charset="0"/>
              </a:rPr>
              <a:t>L </a:t>
            </a:r>
            <a:r>
              <a:rPr lang="en-US" sz="20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effective lintel span, ft (m) </a:t>
            </a:r>
          </a:p>
          <a:p>
            <a:pPr marL="0" lvl="0" indent="0" algn="just">
              <a:buNone/>
            </a:pPr>
            <a:r>
              <a:rPr lang="en-US" sz="2000" i="1" dirty="0">
                <a:solidFill>
                  <a:srgbClr val="000000"/>
                </a:solidFill>
                <a:latin typeface="Times New Roman" panose="02020603050405020304" pitchFamily="18" charset="0"/>
              </a:rPr>
              <a:t>M</a:t>
            </a:r>
            <a:r>
              <a:rPr lang="en-US" sz="600" i="1" dirty="0">
                <a:solidFill>
                  <a:srgbClr val="000000"/>
                </a:solidFill>
                <a:latin typeface="Times New Roman" panose="02020603050405020304" pitchFamily="18" charset="0"/>
              </a:rPr>
              <a:t>all </a:t>
            </a:r>
            <a:r>
              <a:rPr lang="en-US" sz="20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allowable moment, in.-lb. (Nm.) </a:t>
            </a:r>
          </a:p>
          <a:p>
            <a:pPr marL="0" lvl="0" indent="0" algn="just">
              <a:buNone/>
            </a:pPr>
            <a:r>
              <a:rPr lang="en-US" sz="2000" i="1" dirty="0">
                <a:solidFill>
                  <a:srgbClr val="000000"/>
                </a:solidFill>
                <a:latin typeface="Times New Roman" panose="02020603050405020304" pitchFamily="18" charset="0"/>
              </a:rPr>
              <a:t>M</a:t>
            </a:r>
            <a:r>
              <a:rPr lang="en-US" sz="600" i="1" dirty="0">
                <a:solidFill>
                  <a:srgbClr val="000000"/>
                </a:solidFill>
                <a:latin typeface="Times New Roman" panose="02020603050405020304" pitchFamily="18" charset="0"/>
              </a:rPr>
              <a:t>lintel </a:t>
            </a:r>
            <a:r>
              <a:rPr lang="en-US" sz="2000" dirty="0">
                <a:solidFill>
                  <a:srgbClr val="000000"/>
                </a:solidFill>
                <a:latin typeface="Times New Roman" panose="02020603050405020304" pitchFamily="18" charset="0"/>
              </a:rPr>
              <a:t>= </a:t>
            </a:r>
            <a:r>
              <a:rPr lang="en-US" sz="2400" dirty="0">
                <a:solidFill>
                  <a:srgbClr val="000000"/>
                </a:solidFill>
                <a:latin typeface="Times New Roman" panose="02020603050405020304" pitchFamily="18" charset="0"/>
              </a:rPr>
              <a:t>maximum moment due to lintel dead load, in.-lb. (Nm)</a:t>
            </a:r>
            <a:endParaRPr lang="en-US" sz="2400" dirty="0">
              <a:solidFill>
                <a:prstClr val="black"/>
              </a:solidFill>
            </a:endParaRPr>
          </a:p>
          <a:p>
            <a:endParaRPr lang="en-US" dirty="0"/>
          </a:p>
        </p:txBody>
      </p:sp>
    </p:spTree>
    <p:extLst>
      <p:ext uri="{BB962C8B-B14F-4D97-AF65-F5344CB8AC3E}">
        <p14:creationId xmlns:p14="http://schemas.microsoft.com/office/powerpoint/2010/main" val="3976337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221BBA6-04D4-4B5D-BD62-221E77B81C2B}"/>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Calculation</a:t>
            </a:r>
          </a:p>
        </p:txBody>
      </p:sp>
      <p:sp>
        <p:nvSpPr>
          <p:cNvPr id="3" name="Picture Placeholder 2">
            <a:extLst>
              <a:ext uri="{FF2B5EF4-FFF2-40B4-BE49-F238E27FC236}">
                <a16:creationId xmlns:a16="http://schemas.microsoft.com/office/drawing/2014/main" id="{1029ECD3-66BD-3F43-A7B0-3E32E162FD03}"/>
              </a:ext>
            </a:extLst>
          </p:cNvPr>
          <p:cNvSpPr>
            <a:spLocks noGrp="1"/>
          </p:cNvSpPr>
          <p:nvPr>
            <p:ph idx="1"/>
          </p:nvPr>
        </p:nvSpPr>
        <p:spPr/>
        <p:txBody>
          <a:bodyPr numCol="1">
            <a:normAutofit/>
          </a:bodyPr>
          <a:lstStyle/>
          <a:p>
            <a:pPr marL="0" indent="0" algn="just">
              <a:buNone/>
            </a:pPr>
            <a:r>
              <a:rPr lang="en-US" dirty="0">
                <a:solidFill>
                  <a:srgbClr val="000000"/>
                </a:solidFill>
                <a:latin typeface="Times New Roman" panose="02020603050405020304" pitchFamily="18" charset="0"/>
              </a:rPr>
              <a:t>    </a:t>
            </a:r>
            <a:r>
              <a:rPr lang="en-US" u="sng" dirty="0">
                <a:solidFill>
                  <a:srgbClr val="000000"/>
                </a:solidFill>
                <a:latin typeface="Times New Roman" panose="02020603050405020304" pitchFamily="18" charset="0"/>
              </a:rPr>
              <a:t>Check for Arching Action</a:t>
            </a:r>
            <a:r>
              <a:rPr lang="en-US" dirty="0">
                <a:solidFill>
                  <a:srgbClr val="000000"/>
                </a:solidFill>
                <a:latin typeface="Times New Roman" panose="02020603050405020304" pitchFamily="18" charset="0"/>
              </a:rPr>
              <a:t>. Determine the height of masonry required for arching action. Assuming the lintel has at least 4 in. (102 mm) bearing on each end, the effective span is: </a:t>
            </a:r>
          </a:p>
          <a:p>
            <a:pPr marL="0" indent="0" algn="ctr">
              <a:buNone/>
            </a:pPr>
            <a:r>
              <a:rPr lang="en-GB" i="1" dirty="0">
                <a:solidFill>
                  <a:srgbClr val="000000"/>
                </a:solidFill>
                <a:latin typeface="Times New Roman" panose="02020603050405020304" pitchFamily="18" charset="0"/>
              </a:rPr>
              <a:t>      </a:t>
            </a:r>
            <a:r>
              <a:rPr lang="en-GB" i="1" u="sng" dirty="0">
                <a:solidFill>
                  <a:srgbClr val="000000"/>
                </a:solidFill>
                <a:latin typeface="Times New Roman" panose="02020603050405020304" pitchFamily="18" charset="0"/>
              </a:rPr>
              <a:t>L = 5.33 + 0.33 = 5.67 ft (1.7 m). </a:t>
            </a:r>
          </a:p>
          <a:p>
            <a:pPr marL="0" indent="0" algn="just">
              <a:buNone/>
            </a:pPr>
            <a:r>
              <a:rPr lang="en-US" dirty="0">
                <a:solidFill>
                  <a:srgbClr val="000000"/>
                </a:solidFill>
                <a:latin typeface="Times New Roman" panose="02020603050405020304" pitchFamily="18" charset="0"/>
              </a:rPr>
              <a:t>    The height of masonry above the lintel necessary for arching to occur in the wall (from Figure 2) is </a:t>
            </a:r>
            <a:r>
              <a:rPr lang="en-US" i="1" dirty="0">
                <a:solidFill>
                  <a:srgbClr val="000000"/>
                </a:solidFill>
                <a:latin typeface="Times New Roman" panose="02020603050405020304" pitchFamily="18" charset="0"/>
              </a:rPr>
              <a:t>h </a:t>
            </a:r>
            <a:r>
              <a:rPr lang="en-US" dirty="0">
                <a:solidFill>
                  <a:srgbClr val="000000"/>
                </a:solidFill>
                <a:latin typeface="Times New Roman" panose="02020603050405020304" pitchFamily="18" charset="0"/>
              </a:rPr>
              <a:t>+ 8 in. (203 mm) = </a:t>
            </a:r>
            <a:r>
              <a:rPr lang="en-US" i="1" u="sng" dirty="0">
                <a:solidFill>
                  <a:srgbClr val="000000"/>
                </a:solidFill>
                <a:latin typeface="Times New Roman" panose="02020603050405020304" pitchFamily="18" charset="0"/>
              </a:rPr>
              <a:t>L</a:t>
            </a:r>
            <a:r>
              <a:rPr lang="en-US" u="sng" dirty="0">
                <a:solidFill>
                  <a:srgbClr val="000000"/>
                </a:solidFill>
                <a:latin typeface="Times New Roman" panose="02020603050405020304" pitchFamily="18" charset="0"/>
              </a:rPr>
              <a:t>/2 + 8 in. = 3.5 ft (1.1 m).</a:t>
            </a:r>
            <a:r>
              <a:rPr lang="en-US" dirty="0">
                <a:solidFill>
                  <a:srgbClr val="000000"/>
                </a:solidFill>
                <a:latin typeface="Times New Roman" panose="02020603050405020304" pitchFamily="18" charset="0"/>
              </a:rPr>
              <a:t> Based on an 8-in. (203-mm) high lintel, there is 18.0 - (3.33 + 4.0 + 0.67) = 10.0 ft (3.0 m) of masonry above the lintel. Therefore, arching is assumed and the superimposed uniform load is neglected. </a:t>
            </a:r>
            <a:endParaRPr lang="en-US" dirty="0"/>
          </a:p>
        </p:txBody>
      </p:sp>
    </p:spTree>
    <p:extLst>
      <p:ext uri="{BB962C8B-B14F-4D97-AF65-F5344CB8AC3E}">
        <p14:creationId xmlns:p14="http://schemas.microsoft.com/office/powerpoint/2010/main" val="2041067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3F00F5-1941-44D5-85DE-966AC4BF52F2}"/>
              </a:ext>
            </a:extLst>
          </p:cNvPr>
          <p:cNvSpPr>
            <a:spLocks noGrp="1"/>
          </p:cNvSpPr>
          <p:nvPr>
            <p:ph idx="1"/>
          </p:nvPr>
        </p:nvSpPr>
        <p:spPr>
          <a:xfrm>
            <a:off x="838200" y="2723110"/>
            <a:ext cx="10515600" cy="3368597"/>
          </a:xfrm>
        </p:spPr>
        <p:txBody>
          <a:bodyPr numCol="1"/>
          <a:lstStyle/>
          <a:p>
            <a:pPr marL="0" indent="0" algn="just">
              <a:buNone/>
            </a:pPr>
            <a:r>
              <a:rPr lang="en-US" dirty="0">
                <a:solidFill>
                  <a:srgbClr val="000000"/>
                </a:solidFill>
                <a:latin typeface="Times New Roman" panose="02020603050405020304" pitchFamily="18" charset="0"/>
              </a:rPr>
              <a:t>    </a:t>
            </a:r>
            <a:r>
              <a:rPr lang="en-US" u="sng" dirty="0">
                <a:solidFill>
                  <a:srgbClr val="000000"/>
                </a:solidFill>
                <a:latin typeface="Times New Roman" panose="02020603050405020304" pitchFamily="18" charset="0"/>
              </a:rPr>
              <a:t>Design Loads</a:t>
            </a:r>
            <a:r>
              <a:rPr lang="en-US" dirty="0">
                <a:solidFill>
                  <a:srgbClr val="000000"/>
                </a:solidFill>
                <a:latin typeface="Times New Roman" panose="02020603050405020304" pitchFamily="18" charset="0"/>
              </a:rPr>
              <a:t>. Because arching occurs, only the lintel and wall dead weights are considered. Lintel weight, from Table 1, for 12 in. (305 mm) normal weight concrete masonry units assuming an 8 in. (203 mm) height is </a:t>
            </a:r>
            <a:r>
              <a:rPr lang="en-US" i="1" dirty="0">
                <a:solidFill>
                  <a:srgbClr val="000000"/>
                </a:solidFill>
                <a:latin typeface="Times New Roman" panose="02020603050405020304" pitchFamily="18" charset="0"/>
              </a:rPr>
              <a:t>D</a:t>
            </a:r>
            <a:r>
              <a:rPr lang="en-US" sz="800" i="1" dirty="0">
                <a:solidFill>
                  <a:srgbClr val="000000"/>
                </a:solidFill>
                <a:latin typeface="Times New Roman" panose="02020603050405020304" pitchFamily="18" charset="0"/>
              </a:rPr>
              <a:t>lintel </a:t>
            </a:r>
            <a:r>
              <a:rPr lang="en-US" dirty="0">
                <a:solidFill>
                  <a:srgbClr val="000000"/>
                </a:solidFill>
                <a:latin typeface="Times New Roman" panose="02020603050405020304" pitchFamily="18" charset="0"/>
              </a:rPr>
              <a:t>= 88 lb./ft (1.3 kN/m). </a:t>
            </a:r>
          </a:p>
          <a:p>
            <a:pPr marL="0" indent="0" algn="just">
              <a:buNone/>
            </a:pPr>
            <a:r>
              <a:rPr lang="en-US" dirty="0">
                <a:solidFill>
                  <a:srgbClr val="000000"/>
                </a:solidFill>
                <a:latin typeface="Times New Roman" panose="02020603050405020304" pitchFamily="18" charset="0"/>
              </a:rPr>
              <a:t>    For wall weight, only the triangular portion with a height of 3.5 ft (1.1 m) is considered. From Table 2, wall dead load is: </a:t>
            </a:r>
          </a:p>
          <a:p>
            <a:pPr marL="0" indent="0" algn="just">
              <a:buNone/>
            </a:pPr>
            <a:r>
              <a:rPr lang="en-GB" i="1" dirty="0">
                <a:solidFill>
                  <a:srgbClr val="000000"/>
                </a:solidFill>
                <a:latin typeface="Times New Roman" panose="02020603050405020304" pitchFamily="18" charset="0"/>
              </a:rPr>
              <a:t>    D</a:t>
            </a:r>
            <a:r>
              <a:rPr lang="en-GB" sz="800" i="1" dirty="0">
                <a:solidFill>
                  <a:srgbClr val="000000"/>
                </a:solidFill>
                <a:latin typeface="Times New Roman" panose="02020603050405020304" pitchFamily="18" charset="0"/>
              </a:rPr>
              <a:t>wall </a:t>
            </a:r>
            <a:r>
              <a:rPr lang="en-GB" dirty="0">
                <a:solidFill>
                  <a:srgbClr val="000000"/>
                </a:solidFill>
                <a:latin typeface="Times New Roman" panose="02020603050405020304" pitchFamily="18" charset="0"/>
              </a:rPr>
              <a:t>= 63 lb/ft2 (3.5 ft ) </a:t>
            </a:r>
          </a:p>
          <a:p>
            <a:pPr marL="0" indent="0" algn="just">
              <a:buNone/>
            </a:pPr>
            <a:r>
              <a:rPr lang="en-GB" dirty="0">
                <a:solidFill>
                  <a:srgbClr val="000000"/>
                </a:solidFill>
                <a:latin typeface="Times New Roman" panose="02020603050405020304" pitchFamily="18" charset="0"/>
              </a:rPr>
              <a:t>          </a:t>
            </a:r>
            <a:r>
              <a:rPr lang="en-US" dirty="0">
                <a:solidFill>
                  <a:srgbClr val="000000"/>
                </a:solidFill>
                <a:latin typeface="Times New Roman" panose="02020603050405020304" pitchFamily="18" charset="0"/>
              </a:rPr>
              <a:t>= 221 lb./ft (3.2 kN/m) at the apex. </a:t>
            </a:r>
          </a:p>
          <a:p>
            <a:pPr marL="0" indent="0">
              <a:buNone/>
            </a:pPr>
            <a:r>
              <a:rPr lang="en-US" dirty="0">
                <a:solidFill>
                  <a:srgbClr val="000000"/>
                </a:solidFill>
                <a:latin typeface="Times New Roman" panose="02020603050405020304" pitchFamily="18" charset="0"/>
              </a:rPr>
              <a:t>    Maximum moment and shear are determined using simply supported beam relationships. The </a:t>
            </a:r>
            <a:r>
              <a:rPr lang="en-US" b="1" dirty="0">
                <a:solidFill>
                  <a:srgbClr val="000000"/>
                </a:solidFill>
                <a:latin typeface="Times New Roman" panose="02020603050405020304" pitchFamily="18" charset="0"/>
              </a:rPr>
              <a:t>lintel</a:t>
            </a:r>
            <a:r>
              <a:rPr lang="en-US" dirty="0">
                <a:solidFill>
                  <a:srgbClr val="000000"/>
                </a:solidFill>
                <a:latin typeface="Times New Roman" panose="02020603050405020304" pitchFamily="18" charset="0"/>
              </a:rPr>
              <a:t> dead weight is considered a uniform load, so the moment and shear are, </a:t>
            </a:r>
          </a:p>
          <a:p>
            <a:pPr marL="0" indent="0" algn="just">
              <a:buNone/>
            </a:pPr>
            <a:endParaRPr lang="en-GB" dirty="0"/>
          </a:p>
        </p:txBody>
      </p:sp>
    </p:spTree>
    <p:extLst>
      <p:ext uri="{BB962C8B-B14F-4D97-AF65-F5344CB8AC3E}">
        <p14:creationId xmlns:p14="http://schemas.microsoft.com/office/powerpoint/2010/main" val="3197550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679E7B3-7C07-F34C-B8B0-2EA94D6785D6}"/>
              </a:ext>
            </a:extLst>
          </p:cNvPr>
          <p:cNvSpPr>
            <a:spLocks noGrp="1"/>
          </p:cNvSpPr>
          <p:nvPr>
            <p:ph idx="1"/>
          </p:nvPr>
        </p:nvSpPr>
        <p:spPr>
          <a:xfrm>
            <a:off x="838200" y="2343955"/>
            <a:ext cx="10515600" cy="4365938"/>
          </a:xfrm>
        </p:spPr>
        <p:txBody>
          <a:bodyPr>
            <a:normAutofit lnSpcReduction="10000"/>
          </a:bodyPr>
          <a:lstStyle/>
          <a:p>
            <a:pPr marL="0" indent="0" algn="just">
              <a:buNone/>
            </a:pPr>
            <a:r>
              <a:rPr lang="en-GB" i="1" dirty="0">
                <a:solidFill>
                  <a:srgbClr val="000000"/>
                </a:solidFill>
                <a:latin typeface="Times New Roman" panose="02020603050405020304" pitchFamily="18" charset="0"/>
              </a:rPr>
              <a:t>M</a:t>
            </a:r>
            <a:r>
              <a:rPr lang="en-GB" sz="800" i="1" dirty="0">
                <a:solidFill>
                  <a:srgbClr val="000000"/>
                </a:solidFill>
                <a:latin typeface="Times New Roman" panose="02020603050405020304" pitchFamily="18" charset="0"/>
              </a:rPr>
              <a:t>lintel </a:t>
            </a:r>
            <a:r>
              <a:rPr lang="en-GB" dirty="0">
                <a:solidFill>
                  <a:srgbClr val="000000"/>
                </a:solidFill>
                <a:latin typeface="Times New Roman" panose="02020603050405020304" pitchFamily="18" charset="0"/>
              </a:rPr>
              <a:t>= </a:t>
            </a:r>
            <a:r>
              <a:rPr lang="en-GB" i="1" dirty="0">
                <a:solidFill>
                  <a:srgbClr val="000000"/>
                </a:solidFill>
                <a:latin typeface="Times New Roman" panose="02020603050405020304" pitchFamily="18" charset="0"/>
              </a:rPr>
              <a:t>D</a:t>
            </a:r>
            <a:r>
              <a:rPr lang="en-GB" sz="800" i="1" dirty="0">
                <a:solidFill>
                  <a:srgbClr val="000000"/>
                </a:solidFill>
                <a:latin typeface="Times New Roman" panose="02020603050405020304" pitchFamily="18" charset="0"/>
              </a:rPr>
              <a:t>lintel </a:t>
            </a:r>
            <a:r>
              <a:rPr lang="en-GB" i="1" dirty="0">
                <a:solidFill>
                  <a:srgbClr val="000000"/>
                </a:solidFill>
                <a:latin typeface="Times New Roman" panose="02020603050405020304" pitchFamily="18" charset="0"/>
              </a:rPr>
              <a:t>L</a:t>
            </a:r>
            <a:r>
              <a:rPr lang="en-GB" sz="800" dirty="0">
                <a:solidFill>
                  <a:srgbClr val="000000"/>
                </a:solidFill>
                <a:latin typeface="Times New Roman" panose="02020603050405020304" pitchFamily="18" charset="0"/>
              </a:rPr>
              <a:t>2</a:t>
            </a:r>
            <a:r>
              <a:rPr lang="en-GB" dirty="0">
                <a:solidFill>
                  <a:srgbClr val="000000"/>
                </a:solidFill>
                <a:latin typeface="Times New Roman" panose="02020603050405020304" pitchFamily="18" charset="0"/>
              </a:rPr>
              <a:t>/8 </a:t>
            </a:r>
          </a:p>
          <a:p>
            <a:pPr marL="0" indent="0" algn="just">
              <a:buNone/>
            </a:pPr>
            <a:r>
              <a:rPr lang="en-GB" dirty="0">
                <a:solidFill>
                  <a:srgbClr val="000000"/>
                </a:solidFill>
                <a:latin typeface="Times New Roman" panose="02020603050405020304" pitchFamily="18" charset="0"/>
              </a:rPr>
              <a:t>      = (88)(5.7)</a:t>
            </a:r>
            <a:r>
              <a:rPr lang="en-GB" sz="800" dirty="0">
                <a:solidFill>
                  <a:srgbClr val="000000"/>
                </a:solidFill>
                <a:latin typeface="Times New Roman" panose="02020603050405020304" pitchFamily="18" charset="0"/>
              </a:rPr>
              <a:t>2</a:t>
            </a:r>
            <a:r>
              <a:rPr lang="en-GB" dirty="0">
                <a:solidFill>
                  <a:srgbClr val="000000"/>
                </a:solidFill>
                <a:latin typeface="Times New Roman" panose="02020603050405020304" pitchFamily="18" charset="0"/>
              </a:rPr>
              <a:t>/8  </a:t>
            </a:r>
          </a:p>
          <a:p>
            <a:pPr marL="0" indent="0" algn="just">
              <a:buNone/>
            </a:pPr>
            <a:r>
              <a:rPr lang="en-GB" dirty="0">
                <a:solidFill>
                  <a:srgbClr val="000000"/>
                </a:solidFill>
                <a:latin typeface="Times New Roman" panose="02020603050405020304" pitchFamily="18" charset="0"/>
              </a:rPr>
              <a:t>      = 357 lb-ft (0.48 kN-m) </a:t>
            </a:r>
          </a:p>
          <a:p>
            <a:pPr marL="0" indent="0" algn="just">
              <a:buNone/>
            </a:pPr>
            <a:r>
              <a:rPr lang="en-GB" i="1" dirty="0">
                <a:solidFill>
                  <a:srgbClr val="000000"/>
                </a:solidFill>
                <a:latin typeface="Times New Roman" panose="02020603050405020304" pitchFamily="18" charset="0"/>
              </a:rPr>
              <a:t> V</a:t>
            </a:r>
            <a:r>
              <a:rPr lang="en-GB" sz="800" i="1" dirty="0">
                <a:solidFill>
                  <a:srgbClr val="000000"/>
                </a:solidFill>
                <a:latin typeface="Times New Roman" panose="02020603050405020304" pitchFamily="18" charset="0"/>
              </a:rPr>
              <a:t>lintel </a:t>
            </a:r>
            <a:r>
              <a:rPr lang="en-GB" dirty="0">
                <a:solidFill>
                  <a:srgbClr val="000000"/>
                </a:solidFill>
                <a:latin typeface="Times New Roman" panose="02020603050405020304" pitchFamily="18" charset="0"/>
              </a:rPr>
              <a:t>= </a:t>
            </a:r>
            <a:r>
              <a:rPr lang="en-GB" i="1" dirty="0">
                <a:solidFill>
                  <a:srgbClr val="000000"/>
                </a:solidFill>
                <a:latin typeface="Times New Roman" panose="02020603050405020304" pitchFamily="18" charset="0"/>
              </a:rPr>
              <a:t>D </a:t>
            </a:r>
            <a:r>
              <a:rPr lang="en-GB" sz="800" i="1" dirty="0">
                <a:solidFill>
                  <a:srgbClr val="000000"/>
                </a:solidFill>
                <a:latin typeface="Times New Roman" panose="02020603050405020304" pitchFamily="18" charset="0"/>
              </a:rPr>
              <a:t>lintel </a:t>
            </a:r>
            <a:r>
              <a:rPr lang="en-GB" i="1" dirty="0">
                <a:solidFill>
                  <a:srgbClr val="000000"/>
                </a:solidFill>
                <a:latin typeface="Times New Roman" panose="02020603050405020304" pitchFamily="18" charset="0"/>
              </a:rPr>
              <a:t>L</a:t>
            </a:r>
            <a:r>
              <a:rPr lang="en-GB" dirty="0">
                <a:solidFill>
                  <a:srgbClr val="000000"/>
                </a:solidFill>
                <a:latin typeface="Times New Roman" panose="02020603050405020304" pitchFamily="18" charset="0"/>
              </a:rPr>
              <a:t>/2 </a:t>
            </a:r>
          </a:p>
          <a:p>
            <a:pPr marL="0" indent="0" algn="just">
              <a:buNone/>
            </a:pPr>
            <a:r>
              <a:rPr lang="de-DE" dirty="0">
                <a:solidFill>
                  <a:srgbClr val="000000"/>
                </a:solidFill>
                <a:latin typeface="Times New Roman" panose="02020603050405020304" pitchFamily="18" charset="0"/>
              </a:rPr>
              <a:t>      = (88)(5.7)/2 = 251 lb (1.1 kN) </a:t>
            </a:r>
          </a:p>
          <a:p>
            <a:pPr marL="0" indent="0" algn="just">
              <a:buNone/>
            </a:pPr>
            <a:r>
              <a:rPr lang="en-US" dirty="0">
                <a:solidFill>
                  <a:srgbClr val="000000"/>
                </a:solidFill>
                <a:latin typeface="Times New Roman" panose="02020603050405020304" pitchFamily="18" charset="0"/>
              </a:rPr>
              <a:t>    For </a:t>
            </a:r>
            <a:r>
              <a:rPr lang="en-US" b="1" dirty="0">
                <a:solidFill>
                  <a:srgbClr val="000000"/>
                </a:solidFill>
                <a:latin typeface="Times New Roman" panose="02020603050405020304" pitchFamily="18" charset="0"/>
              </a:rPr>
              <a:t>triangular wall</a:t>
            </a:r>
            <a:r>
              <a:rPr lang="en-US" dirty="0">
                <a:solidFill>
                  <a:srgbClr val="000000"/>
                </a:solidFill>
                <a:latin typeface="Times New Roman" panose="02020603050405020304" pitchFamily="18" charset="0"/>
              </a:rPr>
              <a:t> load, moment and shear are, </a:t>
            </a:r>
          </a:p>
          <a:p>
            <a:pPr marL="0" indent="0" algn="just">
              <a:buNone/>
            </a:pPr>
            <a:r>
              <a:rPr lang="en-GB" i="1" dirty="0">
                <a:solidFill>
                  <a:srgbClr val="000000"/>
                </a:solidFill>
                <a:latin typeface="Times New Roman" panose="02020603050405020304" pitchFamily="18" charset="0"/>
              </a:rPr>
              <a:t> M</a:t>
            </a:r>
            <a:r>
              <a:rPr lang="en-GB" sz="800" i="1" dirty="0">
                <a:solidFill>
                  <a:srgbClr val="000000"/>
                </a:solidFill>
                <a:latin typeface="Times New Roman" panose="02020603050405020304" pitchFamily="18" charset="0"/>
              </a:rPr>
              <a:t>wall </a:t>
            </a:r>
            <a:r>
              <a:rPr lang="en-GB" dirty="0">
                <a:solidFill>
                  <a:srgbClr val="000000"/>
                </a:solidFill>
                <a:latin typeface="Times New Roman" panose="02020603050405020304" pitchFamily="18" charset="0"/>
              </a:rPr>
              <a:t>= </a:t>
            </a:r>
            <a:r>
              <a:rPr lang="en-GB" i="1" dirty="0">
                <a:solidFill>
                  <a:srgbClr val="000000"/>
                </a:solidFill>
                <a:latin typeface="Times New Roman" panose="02020603050405020304" pitchFamily="18" charset="0"/>
              </a:rPr>
              <a:t>D</a:t>
            </a:r>
            <a:r>
              <a:rPr lang="en-GB" sz="800" i="1" dirty="0">
                <a:solidFill>
                  <a:srgbClr val="000000"/>
                </a:solidFill>
                <a:latin typeface="Times New Roman" panose="02020603050405020304" pitchFamily="18" charset="0"/>
              </a:rPr>
              <a:t>wall </a:t>
            </a:r>
            <a:r>
              <a:rPr lang="en-GB" i="1" dirty="0">
                <a:solidFill>
                  <a:srgbClr val="000000"/>
                </a:solidFill>
                <a:latin typeface="Times New Roman" panose="02020603050405020304" pitchFamily="18" charset="0"/>
              </a:rPr>
              <a:t>L</a:t>
            </a:r>
            <a:r>
              <a:rPr lang="en-GB" sz="800" dirty="0">
                <a:solidFill>
                  <a:srgbClr val="000000"/>
                </a:solidFill>
                <a:latin typeface="Times New Roman" panose="02020603050405020304" pitchFamily="18" charset="0"/>
              </a:rPr>
              <a:t>2</a:t>
            </a:r>
            <a:r>
              <a:rPr lang="en-GB" dirty="0">
                <a:solidFill>
                  <a:srgbClr val="000000"/>
                </a:solidFill>
                <a:latin typeface="Times New Roman" panose="02020603050405020304" pitchFamily="18" charset="0"/>
              </a:rPr>
              <a:t>/12 </a:t>
            </a:r>
          </a:p>
          <a:p>
            <a:pPr marL="0" indent="0" algn="just">
              <a:buNone/>
            </a:pPr>
            <a:r>
              <a:rPr lang="en-GB" dirty="0">
                <a:solidFill>
                  <a:srgbClr val="000000"/>
                </a:solidFill>
                <a:latin typeface="Times New Roman" panose="02020603050405020304" pitchFamily="18" charset="0"/>
              </a:rPr>
              <a:t>       = (221)(5.7)</a:t>
            </a:r>
            <a:r>
              <a:rPr lang="en-GB" sz="800" dirty="0">
                <a:solidFill>
                  <a:srgbClr val="000000"/>
                </a:solidFill>
                <a:latin typeface="Times New Roman" panose="02020603050405020304" pitchFamily="18" charset="0"/>
              </a:rPr>
              <a:t>2</a:t>
            </a:r>
            <a:r>
              <a:rPr lang="en-GB" dirty="0">
                <a:solidFill>
                  <a:srgbClr val="000000"/>
                </a:solidFill>
                <a:latin typeface="Times New Roman" panose="02020603050405020304" pitchFamily="18" charset="0"/>
              </a:rPr>
              <a:t>/12 </a:t>
            </a:r>
          </a:p>
          <a:p>
            <a:pPr marL="0" indent="0" algn="just">
              <a:buNone/>
            </a:pPr>
            <a:r>
              <a:rPr lang="en-GB" dirty="0">
                <a:solidFill>
                  <a:srgbClr val="000000"/>
                </a:solidFill>
                <a:latin typeface="Times New Roman" panose="02020603050405020304" pitchFamily="18" charset="0"/>
              </a:rPr>
              <a:t>       = 598 lb-ft (0.81 kN-m) </a:t>
            </a:r>
          </a:p>
          <a:p>
            <a:pPr marL="0" indent="0" algn="just">
              <a:buNone/>
            </a:pPr>
            <a:r>
              <a:rPr lang="en-GB" i="1" dirty="0">
                <a:solidFill>
                  <a:srgbClr val="000000"/>
                </a:solidFill>
                <a:latin typeface="Times New Roman" panose="02020603050405020304" pitchFamily="18" charset="0"/>
              </a:rPr>
              <a:t> V</a:t>
            </a:r>
            <a:r>
              <a:rPr lang="en-GB" sz="800" i="1" dirty="0">
                <a:solidFill>
                  <a:srgbClr val="000000"/>
                </a:solidFill>
                <a:latin typeface="Times New Roman" panose="02020603050405020304" pitchFamily="18" charset="0"/>
              </a:rPr>
              <a:t>wall </a:t>
            </a:r>
            <a:r>
              <a:rPr lang="en-GB" dirty="0">
                <a:solidFill>
                  <a:srgbClr val="000000"/>
                </a:solidFill>
                <a:latin typeface="Times New Roman" panose="02020603050405020304" pitchFamily="18" charset="0"/>
              </a:rPr>
              <a:t>=</a:t>
            </a:r>
            <a:r>
              <a:rPr lang="en-GB" sz="800" dirty="0">
                <a:solidFill>
                  <a:srgbClr val="000000"/>
                </a:solidFill>
                <a:latin typeface="Times New Roman" panose="02020603050405020304" pitchFamily="18" charset="0"/>
              </a:rPr>
              <a:t> </a:t>
            </a:r>
            <a:r>
              <a:rPr lang="en-GB" i="1" dirty="0">
                <a:solidFill>
                  <a:srgbClr val="000000"/>
                </a:solidFill>
                <a:latin typeface="Times New Roman" panose="02020603050405020304" pitchFamily="18" charset="0"/>
              </a:rPr>
              <a:t>D</a:t>
            </a:r>
            <a:r>
              <a:rPr lang="en-GB" sz="800" i="1" dirty="0">
                <a:solidFill>
                  <a:srgbClr val="000000"/>
                </a:solidFill>
                <a:latin typeface="Times New Roman" panose="02020603050405020304" pitchFamily="18" charset="0"/>
              </a:rPr>
              <a:t>wall </a:t>
            </a:r>
            <a:r>
              <a:rPr lang="en-GB" i="1" dirty="0">
                <a:solidFill>
                  <a:srgbClr val="000000"/>
                </a:solidFill>
                <a:latin typeface="Times New Roman" panose="02020603050405020304" pitchFamily="18" charset="0"/>
              </a:rPr>
              <a:t>L</a:t>
            </a:r>
            <a:r>
              <a:rPr lang="en-GB" dirty="0">
                <a:solidFill>
                  <a:srgbClr val="000000"/>
                </a:solidFill>
                <a:latin typeface="Times New Roman" panose="02020603050405020304" pitchFamily="18" charset="0"/>
              </a:rPr>
              <a:t>/4 </a:t>
            </a:r>
          </a:p>
          <a:p>
            <a:pPr marL="0" indent="0" algn="just">
              <a:buNone/>
            </a:pPr>
            <a:r>
              <a:rPr lang="de-DE" dirty="0">
                <a:solidFill>
                  <a:srgbClr val="000000"/>
                </a:solidFill>
                <a:latin typeface="Times New Roman" panose="02020603050405020304" pitchFamily="18" charset="0"/>
              </a:rPr>
              <a:t>      = (221)(5.7)/4 = 315 lb (1.4 kN) </a:t>
            </a:r>
            <a:endParaRPr lang="en-US" dirty="0"/>
          </a:p>
        </p:txBody>
      </p:sp>
    </p:spTree>
    <p:extLst>
      <p:ext uri="{BB962C8B-B14F-4D97-AF65-F5344CB8AC3E}">
        <p14:creationId xmlns:p14="http://schemas.microsoft.com/office/powerpoint/2010/main" val="483399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1A502E-59E8-4134-B3D6-A0E34876C28C}"/>
              </a:ext>
            </a:extLst>
          </p:cNvPr>
          <p:cNvSpPr>
            <a:spLocks noGrp="1"/>
          </p:cNvSpPr>
          <p:nvPr>
            <p:ph idx="1"/>
          </p:nvPr>
        </p:nvSpPr>
        <p:spPr>
          <a:xfrm>
            <a:off x="838200" y="2640168"/>
            <a:ext cx="10515600" cy="3574659"/>
          </a:xfrm>
        </p:spPr>
        <p:txBody>
          <a:bodyPr/>
          <a:lstStyle/>
          <a:p>
            <a:pPr marL="0" indent="0" algn="just">
              <a:buNone/>
            </a:pPr>
            <a:r>
              <a:rPr lang="en-US" dirty="0">
                <a:solidFill>
                  <a:srgbClr val="000000"/>
                </a:solidFill>
                <a:latin typeface="Times New Roman" panose="02020603050405020304" pitchFamily="18" charset="0"/>
              </a:rPr>
              <a:t>    Because the maximum moments for the two loading conditions occur in the same locations on the lintel (as well as the maximum shears), the moments and shears are superimposed and summed: </a:t>
            </a:r>
          </a:p>
          <a:p>
            <a:pPr marL="0" indent="0" algn="just">
              <a:buNone/>
            </a:pPr>
            <a:r>
              <a:rPr lang="en-GB" i="1" dirty="0">
                <a:solidFill>
                  <a:srgbClr val="000000"/>
                </a:solidFill>
                <a:latin typeface="Times New Roman" panose="02020603050405020304" pitchFamily="18" charset="0"/>
              </a:rPr>
              <a:t>  M</a:t>
            </a:r>
            <a:r>
              <a:rPr lang="en-GB" sz="800" i="1" dirty="0">
                <a:solidFill>
                  <a:srgbClr val="000000"/>
                </a:solidFill>
                <a:latin typeface="Times New Roman" panose="02020603050405020304" pitchFamily="18" charset="0"/>
              </a:rPr>
              <a:t>max </a:t>
            </a:r>
            <a:r>
              <a:rPr lang="en-GB" dirty="0">
                <a:solidFill>
                  <a:srgbClr val="000000"/>
                </a:solidFill>
                <a:latin typeface="Times New Roman" panose="02020603050405020304" pitchFamily="18" charset="0"/>
              </a:rPr>
              <a:t>= 357 + 598 </a:t>
            </a:r>
          </a:p>
          <a:p>
            <a:pPr marL="0" indent="0" algn="just">
              <a:buNone/>
            </a:pPr>
            <a:r>
              <a:rPr lang="de-DE" dirty="0">
                <a:solidFill>
                  <a:srgbClr val="000000"/>
                </a:solidFill>
                <a:latin typeface="Times New Roman" panose="02020603050405020304" pitchFamily="18" charset="0"/>
              </a:rPr>
              <a:t>       = 955 lb-ft </a:t>
            </a:r>
          </a:p>
          <a:p>
            <a:pPr marL="0" indent="0" algn="just">
              <a:buNone/>
            </a:pPr>
            <a:r>
              <a:rPr lang="de-DE" dirty="0">
                <a:solidFill>
                  <a:srgbClr val="000000"/>
                </a:solidFill>
                <a:latin typeface="Times New Roman" panose="02020603050405020304" pitchFamily="18" charset="0"/>
              </a:rPr>
              <a:t>       = 11,460 lb-in (1.3 kN-m) </a:t>
            </a:r>
          </a:p>
          <a:p>
            <a:pPr marL="0" indent="0" algn="just">
              <a:buNone/>
            </a:pPr>
            <a:r>
              <a:rPr lang="en-GB" i="1" dirty="0">
                <a:solidFill>
                  <a:srgbClr val="000000"/>
                </a:solidFill>
                <a:latin typeface="Times New Roman" panose="02020603050405020304" pitchFamily="18" charset="0"/>
              </a:rPr>
              <a:t> V</a:t>
            </a:r>
            <a:r>
              <a:rPr lang="en-GB" sz="800" i="1" dirty="0">
                <a:solidFill>
                  <a:srgbClr val="000000"/>
                </a:solidFill>
                <a:latin typeface="Times New Roman" panose="02020603050405020304" pitchFamily="18" charset="0"/>
              </a:rPr>
              <a:t>max </a:t>
            </a:r>
            <a:r>
              <a:rPr lang="en-GB" dirty="0">
                <a:solidFill>
                  <a:srgbClr val="000000"/>
                </a:solidFill>
                <a:latin typeface="Times New Roman" panose="02020603050405020304" pitchFamily="18" charset="0"/>
              </a:rPr>
              <a:t>= 251 + 315 </a:t>
            </a:r>
          </a:p>
          <a:p>
            <a:pPr marL="0" indent="0" algn="just">
              <a:buNone/>
            </a:pPr>
            <a:r>
              <a:rPr lang="en-GB" dirty="0">
                <a:solidFill>
                  <a:srgbClr val="000000"/>
                </a:solidFill>
                <a:latin typeface="Times New Roman" panose="02020603050405020304" pitchFamily="18" charset="0"/>
              </a:rPr>
              <a:t>      = 566 lb (2.5 kN) </a:t>
            </a:r>
            <a:endParaRPr lang="en-GB" dirty="0"/>
          </a:p>
        </p:txBody>
      </p:sp>
    </p:spTree>
    <p:extLst>
      <p:ext uri="{BB962C8B-B14F-4D97-AF65-F5344CB8AC3E}">
        <p14:creationId xmlns:p14="http://schemas.microsoft.com/office/powerpoint/2010/main" val="1817101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69900D-E171-46BE-834D-C0F57EBEB663}"/>
              </a:ext>
            </a:extLst>
          </p:cNvPr>
          <p:cNvSpPr>
            <a:spLocks noGrp="1"/>
          </p:cNvSpPr>
          <p:nvPr>
            <p:ph idx="1"/>
          </p:nvPr>
        </p:nvSpPr>
        <p:spPr>
          <a:xfrm>
            <a:off x="838200" y="3052293"/>
            <a:ext cx="10515600" cy="3493394"/>
          </a:xfrm>
        </p:spPr>
        <p:txBody>
          <a:bodyPr/>
          <a:lstStyle/>
          <a:p>
            <a:pPr marL="0" indent="0">
              <a:buNone/>
            </a:pPr>
            <a:r>
              <a:rPr lang="en-US" dirty="0">
                <a:solidFill>
                  <a:srgbClr val="000000"/>
                </a:solidFill>
                <a:latin typeface="Times New Roman" panose="02020603050405020304" pitchFamily="18" charset="0"/>
              </a:rPr>
              <a:t>    </a:t>
            </a:r>
            <a:r>
              <a:rPr lang="en-US" u="sng" dirty="0">
                <a:solidFill>
                  <a:srgbClr val="000000"/>
                </a:solidFill>
                <a:latin typeface="Times New Roman" panose="02020603050405020304" pitchFamily="18" charset="0"/>
              </a:rPr>
              <a:t>Lintel Desig</a:t>
            </a:r>
            <a:r>
              <a:rPr lang="en-US" dirty="0">
                <a:solidFill>
                  <a:srgbClr val="000000"/>
                </a:solidFill>
                <a:latin typeface="Times New Roman" panose="02020603050405020304" pitchFamily="18" charset="0"/>
              </a:rPr>
              <a:t>n. From Tables 3 and 4, a 12 x 8 lintel with one No. 4 (M#13) bar and 3 in. (76 mm) or less bottom cover has adequate strength (</a:t>
            </a:r>
            <a:r>
              <a:rPr lang="en-US" i="1" dirty="0">
                <a:solidFill>
                  <a:srgbClr val="000000"/>
                </a:solidFill>
                <a:latin typeface="Times New Roman" panose="02020603050405020304" pitchFamily="18" charset="0"/>
              </a:rPr>
              <a:t>M</a:t>
            </a:r>
            <a:r>
              <a:rPr lang="en-US" sz="800" i="1" dirty="0">
                <a:solidFill>
                  <a:srgbClr val="000000"/>
                </a:solidFill>
                <a:latin typeface="Times New Roman" panose="02020603050405020304" pitchFamily="18" charset="0"/>
              </a:rPr>
              <a:t>all </a:t>
            </a:r>
            <a:r>
              <a:rPr lang="en-US" dirty="0">
                <a:solidFill>
                  <a:srgbClr val="000000"/>
                </a:solidFill>
                <a:latin typeface="Times New Roman" panose="02020603050405020304" pitchFamily="18" charset="0"/>
              </a:rPr>
              <a:t>= 22,356 lb.-in. (2.53 kN-m) and </a:t>
            </a:r>
            <a:r>
              <a:rPr lang="en-US" i="1" dirty="0">
                <a:solidFill>
                  <a:srgbClr val="000000"/>
                </a:solidFill>
                <a:latin typeface="Times New Roman" panose="02020603050405020304" pitchFamily="18" charset="0"/>
              </a:rPr>
              <a:t>V</a:t>
            </a:r>
            <a:r>
              <a:rPr lang="en-US" sz="800" i="1" dirty="0">
                <a:solidFill>
                  <a:srgbClr val="000000"/>
                </a:solidFill>
                <a:latin typeface="Times New Roman" panose="02020603050405020304" pitchFamily="18" charset="0"/>
              </a:rPr>
              <a:t>all </a:t>
            </a:r>
            <a:r>
              <a:rPr lang="en-US" dirty="0">
                <a:solidFill>
                  <a:srgbClr val="000000"/>
                </a:solidFill>
                <a:latin typeface="Times New Roman" panose="02020603050405020304" pitchFamily="18" charset="0"/>
              </a:rPr>
              <a:t>= 2,152 lb. (9.57 kN)). In this example, shear was conservatively computed at the end of the lintel. However, </a:t>
            </a:r>
            <a:r>
              <a:rPr lang="en-US" i="1" dirty="0">
                <a:solidFill>
                  <a:srgbClr val="000000"/>
                </a:solidFill>
                <a:latin typeface="Times New Roman" panose="02020603050405020304" pitchFamily="18" charset="0"/>
              </a:rPr>
              <a:t>Building Code Requirements for Masonry Structures </a:t>
            </a:r>
            <a:r>
              <a:rPr lang="en-US" dirty="0">
                <a:solidFill>
                  <a:srgbClr val="000000"/>
                </a:solidFill>
                <a:latin typeface="Times New Roman" panose="02020603050405020304" pitchFamily="18" charset="0"/>
              </a:rPr>
              <a:t>(ref. 2) allows maximum shear to be calculated using a distance </a:t>
            </a:r>
            <a:r>
              <a:rPr lang="en-US" i="1" dirty="0">
                <a:solidFill>
                  <a:srgbClr val="000000"/>
                </a:solidFill>
                <a:latin typeface="Times New Roman" panose="02020603050405020304" pitchFamily="18" charset="0"/>
              </a:rPr>
              <a:t>d</a:t>
            </a:r>
            <a:r>
              <a:rPr lang="en-US" dirty="0">
                <a:solidFill>
                  <a:srgbClr val="000000"/>
                </a:solidFill>
                <a:latin typeface="Times New Roman" panose="02020603050405020304" pitchFamily="18" charset="0"/>
              </a:rPr>
              <a:t>/2 from the face of the support. </a:t>
            </a:r>
            <a:endParaRPr lang="en-GB" dirty="0"/>
          </a:p>
        </p:txBody>
      </p:sp>
    </p:spTree>
    <p:extLst>
      <p:ext uri="{BB962C8B-B14F-4D97-AF65-F5344CB8AC3E}">
        <p14:creationId xmlns:p14="http://schemas.microsoft.com/office/powerpoint/2010/main" val="13009578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B7753-1864-5F44-984A-7FB5F8871FA1}"/>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Lintel Beam</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2AAA492-9E66-534E-BBBA-CD1639D9D7BE}"/>
              </a:ext>
            </a:extLst>
          </p:cNvPr>
          <p:cNvSpPr>
            <a:spLocks noGrp="1"/>
          </p:cNvSpPr>
          <p:nvPr>
            <p:ph idx="1"/>
          </p:nvPr>
        </p:nvSpPr>
        <p:spPr>
          <a:xfrm>
            <a:off x="1502610" y="2667894"/>
            <a:ext cx="9186780" cy="3416300"/>
          </a:xfrm>
        </p:spPr>
        <p:txBody>
          <a:bodyPr/>
          <a:lstStyle/>
          <a:p>
            <a:pPr marL="0" indent="0">
              <a:buNone/>
            </a:pPr>
            <a:r>
              <a:rPr lang="en-GB" dirty="0"/>
              <a:t>   </a:t>
            </a:r>
            <a:r>
              <a:rPr lang="en-GB" dirty="0">
                <a:latin typeface="Times New Roman" panose="02020603050405020304" pitchFamily="18" charset="0"/>
                <a:cs typeface="Times New Roman" panose="02020603050405020304" pitchFamily="18" charset="0"/>
              </a:rPr>
              <a:t> Lintels are horizontal structural member designed to carry loads above openings.</a:t>
            </a:r>
          </a:p>
          <a:p>
            <a:pPr marL="0" indent="0">
              <a:buNone/>
            </a:pPr>
            <a:r>
              <a:rPr lang="en-US" dirty="0">
                <a:latin typeface="Times New Roman" panose="02020603050405020304" pitchFamily="18" charset="0"/>
                <a:cs typeface="Times New Roman" panose="02020603050405020304" pitchFamily="18" charset="0"/>
              </a:rPr>
              <a:t>    Although lintels may be constructed of grouted and reinforced concrete masonry units, precast or cast-in-place concrete, or structural steel, this </a:t>
            </a:r>
            <a:r>
              <a:rPr lang="en-GB" dirty="0">
                <a:latin typeface="Times New Roman" panose="02020603050405020304" pitchFamily="18" charset="0"/>
                <a:cs typeface="Times New Roman" panose="02020603050405020304" pitchFamily="18" charset="0"/>
              </a:rPr>
              <a:t>PPT</a:t>
            </a:r>
            <a:r>
              <a:rPr lang="en-US" dirty="0">
                <a:latin typeface="Times New Roman" panose="02020603050405020304" pitchFamily="18" charset="0"/>
                <a:cs typeface="Times New Roman" panose="02020603050405020304" pitchFamily="18" charset="0"/>
              </a:rPr>
              <a:t> addresses reinforced concrete masonry lintels only. </a:t>
            </a:r>
            <a:endParaRPr lang="en-GB" dirty="0">
              <a:latin typeface="Times New Roman" panose="02020603050405020304" pitchFamily="18" charset="0"/>
              <a:cs typeface="Times New Roman" panose="02020603050405020304" pitchFamily="18" charset="0"/>
            </a:endParaRPr>
          </a:p>
          <a:p>
            <a:pPr marL="0" indent="0">
              <a:buNone/>
            </a:pPr>
            <a:r>
              <a:rPr lang="en-US" dirty="0">
                <a:latin typeface="Times New Roman" panose="02020603050405020304" pitchFamily="18" charset="0"/>
                <a:cs typeface="Times New Roman" panose="02020603050405020304" pitchFamily="18" charset="0"/>
              </a:rPr>
              <a:t>    Concrete masonry lintels have the advantages of easily maintaining the bond pattern, color, and surface texture of the surrounding masonry and being placed without need for special lifting equipment.</a:t>
            </a:r>
          </a:p>
        </p:txBody>
      </p:sp>
    </p:spTree>
    <p:extLst>
      <p:ext uri="{BB962C8B-B14F-4D97-AF65-F5344CB8AC3E}">
        <p14:creationId xmlns:p14="http://schemas.microsoft.com/office/powerpoint/2010/main" val="3607231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FB160-4F7D-134D-B804-2884FF6CDB49}"/>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Design Loads </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9E2A8F-4BF9-6545-A58C-7DF1FCD7527E}"/>
              </a:ext>
            </a:extLst>
          </p:cNvPr>
          <p:cNvSpPr>
            <a:spLocks noGrp="1"/>
          </p:cNvSpPr>
          <p:nvPr>
            <p:ph idx="1"/>
          </p:nvPr>
        </p:nvSpPr>
        <p:spPr>
          <a:xfrm>
            <a:off x="838200" y="2537137"/>
            <a:ext cx="10515600" cy="3797955"/>
          </a:xfrm>
        </p:spPr>
        <p:txBody>
          <a:bodyPr>
            <a:normAutofit/>
          </a:bodyPr>
          <a:lstStyle/>
          <a:p>
            <a:pPr marL="0" indent="0">
              <a:buNone/>
            </a:pPr>
            <a:r>
              <a:rPr lang="en-US" b="1" dirty="0">
                <a:latin typeface="Times New Roman" panose="02020603050405020304" pitchFamily="18" charset="0"/>
                <a:cs typeface="Times New Roman" panose="02020603050405020304" pitchFamily="18" charset="0"/>
              </a:rPr>
              <a:t>    Distributed loads </a:t>
            </a:r>
            <a:r>
              <a:rPr lang="en-US" dirty="0">
                <a:latin typeface="Times New Roman" panose="02020603050405020304" pitchFamily="18" charset="0"/>
                <a:cs typeface="Times New Roman" panose="02020603050405020304" pitchFamily="18" charset="0"/>
              </a:rPr>
              <a:t>from the </a:t>
            </a:r>
            <a:r>
              <a:rPr lang="en-US" b="1" dirty="0">
                <a:latin typeface="Times New Roman" panose="02020603050405020304" pitchFamily="18" charset="0"/>
                <a:cs typeface="Times New Roman" panose="02020603050405020304" pitchFamily="18" charset="0"/>
              </a:rPr>
              <a:t>dead weight </a:t>
            </a:r>
            <a:r>
              <a:rPr lang="en-US" dirty="0">
                <a:latin typeface="Times New Roman" panose="02020603050405020304" pitchFamily="18" charset="0"/>
                <a:cs typeface="Times New Roman" panose="02020603050405020304" pitchFamily="18" charset="0"/>
              </a:rPr>
              <a:t>of the </a:t>
            </a:r>
            <a:r>
              <a:rPr lang="en-US" u="sng" dirty="0">
                <a:latin typeface="Times New Roman" panose="02020603050405020304" pitchFamily="18" charset="0"/>
                <a:cs typeface="Times New Roman" panose="02020603050405020304" pitchFamily="18" charset="0"/>
              </a:rPr>
              <a:t>lintel</a:t>
            </a:r>
            <a:r>
              <a:rPr lang="en-US" dirty="0">
                <a:latin typeface="Times New Roman" panose="02020603050405020304" pitchFamily="18" charset="0"/>
                <a:cs typeface="Times New Roman" panose="02020603050405020304" pitchFamily="18" charset="0"/>
              </a:rPr>
              <a:t>, the</a:t>
            </a:r>
            <a:r>
              <a:rPr lang="en-GB" dirty="0">
                <a:latin typeface="Times New Roman" panose="02020603050405020304" pitchFamily="18" charset="0"/>
                <a:cs typeface="Times New Roman" panose="02020603050405020304" pitchFamily="18" charset="0"/>
              </a:rPr>
              <a:t> dead weight of the </a:t>
            </a:r>
            <a:r>
              <a:rPr lang="en-GB" u="sng" dirty="0">
                <a:latin typeface="Times New Roman" panose="02020603050405020304" pitchFamily="18" charset="0"/>
                <a:cs typeface="Times New Roman" panose="02020603050405020304" pitchFamily="18" charset="0"/>
              </a:rPr>
              <a:t>masonry</a:t>
            </a:r>
            <a:r>
              <a:rPr lang="en-GB" dirty="0">
                <a:latin typeface="Times New Roman" panose="02020603050405020304" pitchFamily="18" charset="0"/>
                <a:cs typeface="Times New Roman" panose="02020603050405020304" pitchFamily="18" charset="0"/>
              </a:rPr>
              <a:t> above, and any </a:t>
            </a:r>
            <a:r>
              <a:rPr lang="en-GB" u="sng" dirty="0">
                <a:latin typeface="Times New Roman" panose="02020603050405020304" pitchFamily="18" charset="0"/>
                <a:cs typeface="Times New Roman" panose="02020603050405020304" pitchFamily="18" charset="0"/>
              </a:rPr>
              <a:t>floor</a:t>
            </a:r>
            <a:r>
              <a:rPr lang="en-GB" dirty="0">
                <a:latin typeface="Times New Roman" panose="02020603050405020304" pitchFamily="18" charset="0"/>
                <a:cs typeface="Times New Roman" panose="02020603050405020304" pitchFamily="18" charset="0"/>
              </a:rPr>
              <a:t> and </a:t>
            </a:r>
            <a:r>
              <a:rPr lang="en-GB" u="sng" dirty="0">
                <a:latin typeface="Times New Roman" panose="02020603050405020304" pitchFamily="18" charset="0"/>
                <a:cs typeface="Times New Roman" panose="02020603050405020304" pitchFamily="18" charset="0"/>
              </a:rPr>
              <a:t>roof</a:t>
            </a:r>
            <a:r>
              <a:rPr lang="en-GB" dirty="0">
                <a:latin typeface="Times New Roman" panose="02020603050405020304" pitchFamily="18" charset="0"/>
                <a:cs typeface="Times New Roman" panose="02020603050405020304" pitchFamily="18" charset="0"/>
              </a:rPr>
              <a:t> loads, dead and live loads </a:t>
            </a:r>
            <a:r>
              <a:rPr lang="en-GB" u="sng" dirty="0">
                <a:latin typeface="Times New Roman" panose="02020603050405020304" pitchFamily="18" charset="0"/>
                <a:cs typeface="Times New Roman" panose="02020603050405020304" pitchFamily="18" charset="0"/>
              </a:rPr>
              <a:t>supported by the masonry</a:t>
            </a:r>
            <a:r>
              <a:rPr lang="en-GB" dirty="0">
                <a:latin typeface="Times New Roman" panose="02020603050405020304" pitchFamily="18" charset="0"/>
                <a:cs typeface="Times New Roman" panose="02020603050405020304" pitchFamily="18" charset="0"/>
              </a:rPr>
              <a:t>; and </a:t>
            </a:r>
            <a:r>
              <a:rPr lang="en-US" b="1" dirty="0">
                <a:latin typeface="Times New Roman" panose="02020603050405020304" pitchFamily="18" charset="0"/>
                <a:cs typeface="Times New Roman" panose="02020603050405020304" pitchFamily="18" charset="0"/>
              </a:rPr>
              <a:t>concentrated loads </a:t>
            </a:r>
            <a:r>
              <a:rPr lang="en-US" dirty="0">
                <a:latin typeface="Times New Roman" panose="02020603050405020304" pitchFamily="18" charset="0"/>
                <a:cs typeface="Times New Roman" panose="02020603050405020304" pitchFamily="18" charset="0"/>
              </a:rPr>
              <a:t>from </a:t>
            </a:r>
            <a:r>
              <a:rPr lang="en-US" u="sng" dirty="0">
                <a:latin typeface="Times New Roman" panose="02020603050405020304" pitchFamily="18" charset="0"/>
                <a:cs typeface="Times New Roman" panose="02020603050405020304" pitchFamily="18" charset="0"/>
              </a:rPr>
              <a:t>floor beams</a:t>
            </a:r>
            <a:r>
              <a:rPr lang="en-US" dirty="0">
                <a:latin typeface="Times New Roman" panose="02020603050405020304" pitchFamily="18" charset="0"/>
                <a:cs typeface="Times New Roman" panose="02020603050405020304" pitchFamily="18" charset="0"/>
              </a:rPr>
              <a:t>, </a:t>
            </a:r>
            <a:r>
              <a:rPr lang="en-US" u="sng" dirty="0">
                <a:latin typeface="Times New Roman" panose="02020603050405020304" pitchFamily="18" charset="0"/>
                <a:cs typeface="Times New Roman" panose="02020603050405020304" pitchFamily="18" charset="0"/>
              </a:rPr>
              <a:t>roof joists</a:t>
            </a:r>
            <a:r>
              <a:rPr lang="en-US" dirty="0">
                <a:latin typeface="Times New Roman" panose="02020603050405020304" pitchFamily="18" charset="0"/>
                <a:cs typeface="Times New Roman" panose="02020603050405020304" pitchFamily="18" charset="0"/>
              </a:rPr>
              <a:t>, or other </a:t>
            </a:r>
            <a:r>
              <a:rPr lang="en-US" u="sng" dirty="0">
                <a:latin typeface="Times New Roman" panose="02020603050405020304" pitchFamily="18" charset="0"/>
                <a:cs typeface="Times New Roman" panose="02020603050405020304" pitchFamily="18" charset="0"/>
              </a:rPr>
              <a:t>beams framing into the wall</a:t>
            </a:r>
            <a:r>
              <a:rPr lang="en-US" dirty="0">
                <a:latin typeface="Times New Roman" panose="02020603050405020304" pitchFamily="18" charset="0"/>
                <a:cs typeface="Times New Roman" panose="02020603050405020304" pitchFamily="18" charset="0"/>
              </a:rPr>
              <a:t>. </a:t>
            </a:r>
            <a:r>
              <a:rPr lang="en-US" b="1" dirty="0">
                <a:latin typeface="Times New Roman" panose="02020603050405020304" pitchFamily="18" charset="0"/>
                <a:cs typeface="Times New Roman" panose="02020603050405020304" pitchFamily="18" charset="0"/>
              </a:rPr>
              <a:t>Axial load</a:t>
            </a:r>
            <a:r>
              <a:rPr lang="en-US" dirty="0">
                <a:latin typeface="Times New Roman" panose="02020603050405020304" pitchFamily="18" charset="0"/>
                <a:cs typeface="Times New Roman" panose="02020603050405020304" pitchFamily="18" charset="0"/>
              </a:rPr>
              <a:t> carried by lintels is </a:t>
            </a:r>
            <a:r>
              <a:rPr lang="en-US" b="1" dirty="0">
                <a:latin typeface="Times New Roman" panose="02020603050405020304" pitchFamily="18" charset="0"/>
                <a:cs typeface="Times New Roman" panose="02020603050405020304" pitchFamily="18" charset="0"/>
              </a:rPr>
              <a:t>negligible</a:t>
            </a:r>
            <a:r>
              <a:rPr lang="en-US" dirty="0">
                <a:latin typeface="Times New Roman" panose="02020603050405020304" pitchFamily="18" charset="0"/>
                <a:cs typeface="Times New Roman" panose="02020603050405020304" pitchFamily="18" charset="0"/>
              </a:rPr>
              <a:t>. Most of these loads can be separated into the four types illustrated in </a:t>
            </a:r>
            <a:r>
              <a:rPr lang="en-US" i="1" dirty="0">
                <a:solidFill>
                  <a:srgbClr val="00B0F0"/>
                </a:solidFill>
                <a:latin typeface="Times New Roman" panose="02020603050405020304" pitchFamily="18" charset="0"/>
                <a:cs typeface="Times New Roman" panose="02020603050405020304" pitchFamily="18" charset="0"/>
              </a:rPr>
              <a:t>Figure 1</a:t>
            </a:r>
            <a:r>
              <a:rPr lang="en-US" dirty="0">
                <a:latin typeface="Times New Roman" panose="02020603050405020304" pitchFamily="18" charset="0"/>
                <a:cs typeface="Times New Roman" panose="02020603050405020304" pitchFamily="18" charset="0"/>
              </a:rPr>
              <a:t> The designer calculates the effects of each individual load and then combines them using superposition to determine the overall effect, typically by assuming the lintel is a simply supported beam.</a:t>
            </a:r>
          </a:p>
        </p:txBody>
      </p:sp>
    </p:spTree>
    <p:extLst>
      <p:ext uri="{BB962C8B-B14F-4D97-AF65-F5344CB8AC3E}">
        <p14:creationId xmlns:p14="http://schemas.microsoft.com/office/powerpoint/2010/main" val="1648310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F945-0A26-4547-A507-F237FBA59335}"/>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Types of Loads </a:t>
            </a:r>
            <a:endParaRPr lang="en-US" dirty="0">
              <a:latin typeface="Times New Roman" panose="02020603050405020304" pitchFamily="18" charset="0"/>
              <a:cs typeface="Times New Roman" panose="02020603050405020304" pitchFamily="18" charset="0"/>
            </a:endParaRPr>
          </a:p>
        </p:txBody>
      </p:sp>
      <p:pic>
        <p:nvPicPr>
          <p:cNvPr id="9" name="Picture 9">
            <a:extLst>
              <a:ext uri="{FF2B5EF4-FFF2-40B4-BE49-F238E27FC236}">
                <a16:creationId xmlns:a16="http://schemas.microsoft.com/office/drawing/2014/main" id="{4B340663-BEFA-E440-9D0E-EEE33DB48C04}"/>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52838" t="31521" r="4334" b="36104"/>
          <a:stretch/>
        </p:blipFill>
        <p:spPr>
          <a:xfrm>
            <a:off x="6782143" y="1053645"/>
            <a:ext cx="3533552" cy="4750710"/>
          </a:xfrm>
          <a:prstGeom prst="rect">
            <a:avLst/>
          </a:prstGeom>
        </p:spPr>
      </p:pic>
      <p:sp>
        <p:nvSpPr>
          <p:cNvPr id="4" name="Text Placeholder 3">
            <a:extLst>
              <a:ext uri="{FF2B5EF4-FFF2-40B4-BE49-F238E27FC236}">
                <a16:creationId xmlns:a16="http://schemas.microsoft.com/office/drawing/2014/main" id="{48741D76-19E0-9D49-9411-B8F9D40F747D}"/>
              </a:ext>
            </a:extLst>
          </p:cNvPr>
          <p:cNvSpPr>
            <a:spLocks noGrp="1"/>
          </p:cNvSpPr>
          <p:nvPr>
            <p:ph type="body" sz="half" idx="2"/>
          </p:nvPr>
        </p:nvSpPr>
        <p:spPr/>
        <p:txBody>
          <a:bodyPr/>
          <a:lstStyle/>
          <a:p>
            <a:pPr marL="342900" indent="-342900">
              <a:buFont typeface="+mj-lt"/>
              <a:buAutoNum type="arabicPeriod"/>
            </a:pPr>
            <a:r>
              <a:rPr lang="en-GB" dirty="0">
                <a:latin typeface="Times New Roman" panose="02020603050405020304" pitchFamily="18" charset="0"/>
                <a:cs typeface="Times New Roman" panose="02020603050405020304" pitchFamily="18" charset="0"/>
              </a:rPr>
              <a:t>Uniform Loads </a:t>
            </a:r>
          </a:p>
          <a:p>
            <a:pPr marL="342900" indent="-342900">
              <a:buFont typeface="+mj-lt"/>
              <a:buAutoNum type="arabicPeriod"/>
            </a:pPr>
            <a:r>
              <a:rPr lang="en-GB" dirty="0">
                <a:latin typeface="Times New Roman" panose="02020603050405020304" pitchFamily="18" charset="0"/>
                <a:cs typeface="Times New Roman" panose="02020603050405020304" pitchFamily="18" charset="0"/>
              </a:rPr>
              <a:t>Triangular Loads </a:t>
            </a:r>
          </a:p>
          <a:p>
            <a:pPr marL="342900" indent="-342900">
              <a:buFont typeface="+mj-lt"/>
              <a:buAutoNum type="arabicPeriod"/>
            </a:pPr>
            <a:r>
              <a:rPr lang="en-GB" dirty="0">
                <a:latin typeface="Times New Roman" panose="02020603050405020304" pitchFamily="18" charset="0"/>
                <a:cs typeface="Times New Roman" panose="02020603050405020304" pitchFamily="18" charset="0"/>
              </a:rPr>
              <a:t>Concentrated loads </a:t>
            </a:r>
          </a:p>
          <a:p>
            <a:pPr marL="342900" indent="-342900">
              <a:buFont typeface="+mj-lt"/>
              <a:buAutoNum type="arabicPeriod"/>
            </a:pPr>
            <a:r>
              <a:rPr lang="en-GB" dirty="0">
                <a:latin typeface="Times New Roman" panose="02020603050405020304" pitchFamily="18" charset="0"/>
                <a:cs typeface="Times New Roman" panose="02020603050405020304" pitchFamily="18" charset="0"/>
              </a:rPr>
              <a:t>Uniform Loads over a portion of the span </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953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CEDA05-CA1A-7F4D-AABB-D3E05F6011F2}"/>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Conditions For Arching Action </a:t>
            </a:r>
            <a:endParaRPr lang="en-US" dirty="0">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Picture Placeholder 2">
                <a:extLst>
                  <a:ext uri="{FF2B5EF4-FFF2-40B4-BE49-F238E27FC236}">
                    <a16:creationId xmlns:a16="http://schemas.microsoft.com/office/drawing/2014/main" id="{3672E7E4-348C-A248-AA1D-55F6FF8DA279}"/>
                  </a:ext>
                </a:extLst>
              </p:cNvPr>
              <p:cNvSpPr>
                <a:spLocks noGrp="1"/>
              </p:cNvSpPr>
              <p:nvPr>
                <p:ph idx="1"/>
              </p:nvPr>
            </p:nvSpPr>
            <p:spPr>
              <a:xfrm>
                <a:off x="838200" y="2450541"/>
                <a:ext cx="10515600" cy="4156321"/>
              </a:xfrm>
            </p:spPr>
            <p:txBody>
              <a:bodyPr>
                <a:normAutofit/>
              </a:bodyPr>
              <a:lstStyle/>
              <a:p>
                <a:pPr marL="0" indent="0">
                  <a:buNone/>
                </a:pPr>
                <a:r>
                  <a:rPr lang="en-US" dirty="0"/>
                  <a:t>    </a:t>
                </a:r>
                <a:r>
                  <a:rPr lang="en-US" dirty="0">
                    <a:latin typeface="Times New Roman" panose="02020603050405020304" pitchFamily="18" charset="0"/>
                    <a:cs typeface="Times New Roman" panose="02020603050405020304" pitchFamily="18" charset="0"/>
                  </a:rPr>
                  <a:t>For  some configurations, the masonry will distribute applied  loads  in  such  a  manner  that  they  do not  act  on  the  lintel. This is called  arching action  of masonry.  Arching action  can be assumed when the following conditions  are met  </a:t>
                </a:r>
                <a:r>
                  <a:rPr lang="en-US" i="1" dirty="0">
                    <a:solidFill>
                      <a:srgbClr val="00B0F0"/>
                    </a:solidFill>
                    <a:latin typeface="Times New Roman" panose="02020603050405020304" pitchFamily="18" charset="0"/>
                    <a:cs typeface="Times New Roman" panose="02020603050405020304" pitchFamily="18" charset="0"/>
                  </a:rPr>
                  <a:t>(see also Figure 2)</a:t>
                </a:r>
                <a:r>
                  <a:rPr lang="en-US" dirty="0">
                    <a:latin typeface="Times New Roman" panose="02020603050405020304" pitchFamily="18" charset="0"/>
                    <a:cs typeface="Times New Roman" panose="02020603050405020304" pitchFamily="18" charset="0"/>
                  </a:rPr>
                  <a:t>: </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Masonry wall laid in running bond.</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Sufficient  wall  height  above  the  lintel  to  permit  formation of a  symmetrical  triangle  with  base angles  of 45</a:t>
                </a:r>
                <a14:m>
                  <m:oMath xmlns:m="http://schemas.openxmlformats.org/officeDocument/2006/math">
                    <m:r>
                      <a:rPr lang="en-US" i="1" smtClean="0">
                        <a:latin typeface="Cambria Math" panose="02040503050406030204" pitchFamily="18" charset="0"/>
                        <a:ea typeface="Cambria Math" panose="02040503050406030204" pitchFamily="18" charset="0"/>
                        <a:cs typeface="Times New Roman" panose="02020603050405020304" pitchFamily="18" charset="0"/>
                      </a:rPr>
                      <m:t>°</m:t>
                    </m:r>
                  </m:oMath>
                </a14:m>
                <a:r>
                  <a:rPr lang="en-US" dirty="0">
                    <a:latin typeface="Times New Roman" panose="02020603050405020304" pitchFamily="18" charset="0"/>
                    <a:cs typeface="Times New Roman" panose="02020603050405020304" pitchFamily="18" charset="0"/>
                  </a:rPr>
                  <a:t>  from  the horizontal as shown in Figure 2.</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At least 8 in. (203 mm) of wall height above the apex of the 45</a:t>
                </a:r>
                <a:r>
                  <a:rPr lang="en-US" dirty="0">
                    <a:latin typeface="Algerian" panose="04020705040A02060702" pitchFamily="82" charset="0"/>
                    <a:cs typeface="Times New Roman" panose="02020603050405020304" pitchFamily="18" charset="0"/>
                  </a:rPr>
                  <a:t>°</a:t>
                </a:r>
                <a:r>
                  <a:rPr lang="en-US" dirty="0">
                    <a:latin typeface="Times New Roman" panose="02020603050405020304" pitchFamily="18" charset="0"/>
                    <a:cs typeface="Times New Roman" panose="02020603050405020304" pitchFamily="18" charset="0"/>
                  </a:rPr>
                  <a:t> triangle, </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Minimum end bearing  (4  in.  (102 mm) typ.) is maintained, </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Control joints  are  not  located  adjacent to the lintel.</a:t>
                </a:r>
                <a:endParaRPr lang="en-GB" dirty="0">
                  <a:latin typeface="Times New Roman" panose="02020603050405020304" pitchFamily="18" charset="0"/>
                  <a:cs typeface="Times New Roman" panose="02020603050405020304" pitchFamily="18" charset="0"/>
                </a:endParaRPr>
              </a:p>
              <a:p>
                <a:pPr marL="514350" indent="-514350">
                  <a:buFont typeface="+mj-lt"/>
                  <a:buAutoNum type="arabicPeriod"/>
                </a:pPr>
                <a:r>
                  <a:rPr lang="en-US" dirty="0">
                    <a:latin typeface="Times New Roman" panose="02020603050405020304" pitchFamily="18" charset="0"/>
                    <a:cs typeface="Times New Roman" panose="02020603050405020304" pitchFamily="18" charset="0"/>
                  </a:rPr>
                  <a:t>Sufficient  masonry  on  each  side  of the opening to resist lateral  thrust from the arching action. </a:t>
                </a:r>
              </a:p>
              <a:p>
                <a:endParaRPr lang="en-US" dirty="0"/>
              </a:p>
            </p:txBody>
          </p:sp>
        </mc:Choice>
        <mc:Fallback xmlns="">
          <p:sp>
            <p:nvSpPr>
              <p:cNvPr id="3" name="Picture Placeholder 2">
                <a:extLst>
                  <a:ext uri="{FF2B5EF4-FFF2-40B4-BE49-F238E27FC236}">
                    <a16:creationId xmlns:a16="http://schemas.microsoft.com/office/drawing/2014/main" id="{3672E7E4-348C-A248-AA1D-55F6FF8DA279}"/>
                  </a:ext>
                </a:extLst>
              </p:cNvPr>
              <p:cNvSpPr>
                <a:spLocks noGrp="1" noRot="1" noChangeAspect="1" noMove="1" noResize="1" noEditPoints="1" noAdjustHandles="1" noChangeArrowheads="1" noChangeShapeType="1" noTextEdit="1"/>
              </p:cNvSpPr>
              <p:nvPr>
                <p:ph idx="1"/>
              </p:nvPr>
            </p:nvSpPr>
            <p:spPr>
              <a:xfrm>
                <a:off x="838200" y="2450541"/>
                <a:ext cx="10515600" cy="4156321"/>
              </a:xfrm>
              <a:blipFill>
                <a:blip r:embed="rId2"/>
                <a:stretch>
                  <a:fillRect l="-522" t="-880" r="-1275"/>
                </a:stretch>
              </a:blipFill>
            </p:spPr>
            <p:txBody>
              <a:bodyPr/>
              <a:lstStyle/>
              <a:p>
                <a:r>
                  <a:rPr lang="en-GB">
                    <a:noFill/>
                  </a:rPr>
                  <a:t> </a:t>
                </a:r>
              </a:p>
            </p:txBody>
          </p:sp>
        </mc:Fallback>
      </mc:AlternateContent>
    </p:spTree>
    <p:extLst>
      <p:ext uri="{BB962C8B-B14F-4D97-AF65-F5344CB8AC3E}">
        <p14:creationId xmlns:p14="http://schemas.microsoft.com/office/powerpoint/2010/main" val="3638569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FFFB90BF-7F5C-A54A-B562-889AD2CCDE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163" y="1021242"/>
            <a:ext cx="10091350" cy="5836758"/>
          </a:xfrm>
          <a:prstGeom prst="rect">
            <a:avLst/>
          </a:prstGeom>
        </p:spPr>
      </p:pic>
    </p:spTree>
    <p:extLst>
      <p:ext uri="{BB962C8B-B14F-4D97-AF65-F5344CB8AC3E}">
        <p14:creationId xmlns:p14="http://schemas.microsoft.com/office/powerpoint/2010/main" val="489547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796AB197-83DB-1A49-B339-E46D01BD26B8}"/>
              </a:ext>
            </a:extLst>
          </p:cNvPr>
          <p:cNvSpPr>
            <a:spLocks noGrp="1"/>
          </p:cNvSpPr>
          <p:nvPr>
            <p:ph idx="1"/>
          </p:nvPr>
        </p:nvSpPr>
        <p:spPr>
          <a:xfrm>
            <a:off x="838200" y="2691685"/>
            <a:ext cx="10515600" cy="3258354"/>
          </a:xfrm>
        </p:spPr>
        <p:txBody>
          <a:bodyPr>
            <a:normAutofit/>
          </a:bodyPr>
          <a:lstStyle/>
          <a:p>
            <a:pPr marL="0" indent="0">
              <a:buNone/>
            </a:pPr>
            <a:r>
              <a:rPr lang="en-US" dirty="0">
                <a:latin typeface="Times New Roman" panose="02020603050405020304" pitchFamily="18" charset="0"/>
                <a:cs typeface="Times New Roman" panose="02020603050405020304" pitchFamily="18" charset="0"/>
              </a:rPr>
              <a:t>When arching occurs, the wall weight supported by the lintel is taken as the wall weight within the </a:t>
            </a:r>
            <a:r>
              <a:rPr lang="en-US" b="1" dirty="0">
                <a:latin typeface="Times New Roman" panose="02020603050405020304" pitchFamily="18" charset="0"/>
                <a:cs typeface="Times New Roman" panose="02020603050405020304" pitchFamily="18" charset="0"/>
              </a:rPr>
              <a:t>triangular area</a:t>
            </a:r>
            <a:r>
              <a:rPr lang="en-US" dirty="0">
                <a:latin typeface="Times New Roman" panose="02020603050405020304" pitchFamily="18" charset="0"/>
                <a:cs typeface="Times New Roman" panose="02020603050405020304" pitchFamily="18" charset="0"/>
              </a:rPr>
              <a:t> below the apex </a:t>
            </a:r>
            <a:r>
              <a:rPr lang="en-US" i="1" dirty="0">
                <a:solidFill>
                  <a:srgbClr val="00B0F0"/>
                </a:solidFill>
                <a:latin typeface="Times New Roman" panose="02020603050405020304" pitchFamily="18" charset="0"/>
                <a:cs typeface="Times New Roman" panose="02020603050405020304" pitchFamily="18" charset="0"/>
              </a:rPr>
              <a:t>(see Figure 2 and Table 2)</a:t>
            </a:r>
            <a:r>
              <a:rPr lang="en-US" dirty="0">
                <a:latin typeface="Times New Roman" panose="02020603050405020304" pitchFamily="18" charset="0"/>
                <a:cs typeface="Times New Roman" panose="02020603050405020304" pitchFamily="18" charset="0"/>
              </a:rPr>
              <a:t>.  This triangular load has a base equal to the </a:t>
            </a:r>
            <a:r>
              <a:rPr lang="en-US" b="1" dirty="0">
                <a:latin typeface="Times New Roman" panose="02020603050405020304" pitchFamily="18" charset="0"/>
                <a:cs typeface="Times New Roman" panose="02020603050405020304" pitchFamily="18" charset="0"/>
              </a:rPr>
              <a:t>effective span </a:t>
            </a:r>
            <a:r>
              <a:rPr lang="en-US" dirty="0">
                <a:latin typeface="Times New Roman" panose="02020603050405020304" pitchFamily="18" charset="0"/>
                <a:cs typeface="Times New Roman" panose="02020603050405020304" pitchFamily="18" charset="0"/>
              </a:rPr>
              <a:t>length of the lintel and a height of half the effective span. Any superimposed roof and  floor  live  and  dead  loads  outside this triangle are </a:t>
            </a:r>
            <a:r>
              <a:rPr lang="en-US" b="1" dirty="0">
                <a:latin typeface="Times New Roman" panose="02020603050405020304" pitchFamily="18" charset="0"/>
                <a:cs typeface="Times New Roman" panose="02020603050405020304" pitchFamily="18" charset="0"/>
              </a:rPr>
              <a:t>neglected</a:t>
            </a:r>
            <a:r>
              <a:rPr lang="en-US" dirty="0">
                <a:latin typeface="Times New Roman" panose="02020603050405020304" pitchFamily="18" charset="0"/>
                <a:cs typeface="Times New Roman" panose="02020603050405020304" pitchFamily="18" charset="0"/>
              </a:rPr>
              <a:t>, since they are assumed to be distributed to the masonry on either side of the lintel.</a:t>
            </a:r>
            <a:r>
              <a:rPr lang="en-GB" dirty="0">
                <a:latin typeface="Times New Roman" panose="02020603050405020304" pitchFamily="18" charset="0"/>
                <a:cs typeface="Times New Roman" panose="02020603050405020304" pitchFamily="18" charset="0"/>
              </a:rPr>
              <a:t> Loads applied </a:t>
            </a:r>
            <a:r>
              <a:rPr lang="en-GB" b="1" dirty="0">
                <a:latin typeface="Times New Roman" panose="02020603050405020304" pitchFamily="18" charset="0"/>
                <a:cs typeface="Times New Roman" panose="02020603050405020304" pitchFamily="18" charset="0"/>
              </a:rPr>
              <a:t>within the triangle </a:t>
            </a:r>
            <a:r>
              <a:rPr lang="en-GB" dirty="0">
                <a:latin typeface="Times New Roman" panose="02020603050405020304" pitchFamily="18" charset="0"/>
                <a:cs typeface="Times New Roman" panose="02020603050405020304" pitchFamily="18" charset="0"/>
              </a:rPr>
              <a:t>need to be considered, however. Concentrated loads are assumed to be distributed as illustrated in </a:t>
            </a:r>
            <a:r>
              <a:rPr lang="en-GB" i="1" dirty="0">
                <a:solidFill>
                  <a:srgbClr val="00B0F0"/>
                </a:solidFill>
                <a:latin typeface="Times New Roman" panose="02020603050405020304" pitchFamily="18" charset="0"/>
                <a:cs typeface="Times New Roman" panose="02020603050405020304" pitchFamily="18" charset="0"/>
              </a:rPr>
              <a:t>Figure 3</a:t>
            </a:r>
            <a:r>
              <a:rPr lang="en-GB" dirty="0">
                <a:latin typeface="Times New Roman" panose="02020603050405020304" pitchFamily="18" charset="0"/>
                <a:cs typeface="Times New Roman" panose="02020603050405020304" pitchFamily="18" charset="0"/>
              </a:rPr>
              <a:t>.  The  load is  then resolved onto  the  lintel  as  a  uniform load, with  a  magnitude determined  by dividing the concentrated load by this length. In most cases, this results in a uniform load acting over a portion of the lintel span.</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53961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993CD370-5F76-364D-A235-47912887E2E3}"/>
              </a:ext>
            </a:extLst>
          </p:cNvPr>
          <p:cNvPicPr>
            <a:picLocks noChangeAspect="1"/>
          </p:cNvPicPr>
          <p:nvPr/>
        </p:nvPicPr>
        <p:blipFill rotWithShape="1">
          <a:blip r:embed="rId2">
            <a:extLst>
              <a:ext uri="{28A0092B-C50C-407E-A947-70E740481C1C}">
                <a14:useLocalDpi xmlns:a14="http://schemas.microsoft.com/office/drawing/2010/main" val="0"/>
              </a:ext>
            </a:extLst>
          </a:blip>
          <a:srcRect l="4680" t="32288" r="32731" b="12413"/>
          <a:stretch/>
        </p:blipFill>
        <p:spPr>
          <a:xfrm>
            <a:off x="2697050" y="225688"/>
            <a:ext cx="6797899" cy="6406624"/>
          </a:xfrm>
          <a:prstGeom prst="rect">
            <a:avLst/>
          </a:prstGeom>
        </p:spPr>
      </p:pic>
    </p:spTree>
    <p:extLst>
      <p:ext uri="{BB962C8B-B14F-4D97-AF65-F5344CB8AC3E}">
        <p14:creationId xmlns:p14="http://schemas.microsoft.com/office/powerpoint/2010/main" val="1898273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F3A7-D7D1-F74F-ADDE-D373E5F90FC1}"/>
              </a:ext>
            </a:extLst>
          </p:cNvPr>
          <p:cNvSpPr>
            <a:spLocks noGrp="1"/>
          </p:cNvSpPr>
          <p:nvPr>
            <p:ph type="title"/>
          </p:nvPr>
        </p:nvSpPr>
        <p:spPr/>
        <p:txBody>
          <a:bodyPr/>
          <a:lstStyle/>
          <a:p>
            <a:r>
              <a:rPr lang="en-GB" dirty="0">
                <a:latin typeface="Times New Roman" panose="02020603050405020304" pitchFamily="18" charset="0"/>
                <a:cs typeface="Times New Roman" panose="02020603050405020304" pitchFamily="18" charset="0"/>
              </a:rPr>
              <a:t>Design Example </a:t>
            </a:r>
            <a:endParaRPr lang="en-US" dirty="0">
              <a:latin typeface="Times New Roman" panose="02020603050405020304" pitchFamily="18" charset="0"/>
              <a:cs typeface="Times New Roman" panose="02020603050405020304" pitchFamily="18" charset="0"/>
            </a:endParaRPr>
          </a:p>
        </p:txBody>
      </p:sp>
      <p:pic>
        <p:nvPicPr>
          <p:cNvPr id="5" name="Picture 5">
            <a:extLst>
              <a:ext uri="{FF2B5EF4-FFF2-40B4-BE49-F238E27FC236}">
                <a16:creationId xmlns:a16="http://schemas.microsoft.com/office/drawing/2014/main" id="{52CBB72F-0385-4D4B-9DCE-1C83145C1F73}"/>
              </a:ext>
            </a:extLst>
          </p:cNvPr>
          <p:cNvPicPr>
            <a:picLocks noGrp="1" noChangeAspect="1"/>
          </p:cNvPicPr>
          <p:nvPr>
            <p:ph type="pic" idx="1"/>
          </p:nvPr>
        </p:nvPicPr>
        <p:blipFill rotWithShape="1">
          <a:blip r:embed="rId2">
            <a:extLst>
              <a:ext uri="{28A0092B-C50C-407E-A947-70E740481C1C}">
                <a14:useLocalDpi xmlns:a14="http://schemas.microsoft.com/office/drawing/2010/main" val="0"/>
              </a:ext>
            </a:extLst>
          </a:blip>
          <a:srcRect l="12619" t="30377" r="8800" b="36712"/>
          <a:stretch/>
        </p:blipFill>
        <p:spPr>
          <a:xfrm>
            <a:off x="5975796" y="1288192"/>
            <a:ext cx="5376415" cy="4005025"/>
          </a:xfrm>
          <a:prstGeom prst="rect">
            <a:avLst/>
          </a:prstGeom>
        </p:spPr>
      </p:pic>
      <p:sp>
        <p:nvSpPr>
          <p:cNvPr id="4" name="Content Placeholder 3">
            <a:extLst>
              <a:ext uri="{FF2B5EF4-FFF2-40B4-BE49-F238E27FC236}">
                <a16:creationId xmlns:a16="http://schemas.microsoft.com/office/drawing/2014/main" id="{8F4061AD-B824-8C42-8B3C-DAAC58BA1E1D}"/>
              </a:ext>
            </a:extLst>
          </p:cNvPr>
          <p:cNvSpPr>
            <a:spLocks noGrp="1"/>
          </p:cNvSpPr>
          <p:nvPr>
            <p:ph type="body" sz="half" idx="2"/>
          </p:nvPr>
        </p:nvSpPr>
        <p:spPr/>
        <p:txBody>
          <a:bodyPr/>
          <a:lstStyle/>
          <a:p>
            <a:r>
              <a:rPr lang="en-US" dirty="0">
                <a:latin typeface="Times New Roman" panose="02020603050405020304" pitchFamily="18" charset="0"/>
                <a:cs typeface="Times New Roman" panose="02020603050405020304" pitchFamily="18" charset="0"/>
              </a:rPr>
              <a:t>Design a lintel for a 12 in. (305 mm) normal weight concrete masonry wall laid in running bond with vertical reinforcement at  48  in.  (1.2  m)  o.c.  The  wall  configuration  is  shown  in  </a:t>
            </a:r>
            <a:r>
              <a:rPr lang="en-US" i="1" dirty="0">
                <a:solidFill>
                  <a:srgbClr val="00B0F0"/>
                </a:solidFill>
                <a:latin typeface="Times New Roman" panose="02020603050405020304" pitchFamily="18" charset="0"/>
                <a:cs typeface="Times New Roman" panose="02020603050405020304" pitchFamily="18" charset="0"/>
              </a:rPr>
              <a:t>Figure 5. </a:t>
            </a:r>
          </a:p>
        </p:txBody>
      </p:sp>
    </p:spTree>
    <p:extLst>
      <p:ext uri="{BB962C8B-B14F-4D97-AF65-F5344CB8AC3E}">
        <p14:creationId xmlns:p14="http://schemas.microsoft.com/office/powerpoint/2010/main" val="34272148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Ion Boardroom">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66</TotalTime>
  <Words>1272</Words>
  <Application>Microsoft Office PowerPoint</Application>
  <PresentationFormat>Widescreen</PresentationFormat>
  <Paragraphs>64</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Ion Boardroom</vt:lpstr>
      <vt:lpstr>Lintel beam(with arching)</vt:lpstr>
      <vt:lpstr>Lintel Beam</vt:lpstr>
      <vt:lpstr>Design Loads </vt:lpstr>
      <vt:lpstr>Types of Loads </vt:lpstr>
      <vt:lpstr>Conditions For Arching Action </vt:lpstr>
      <vt:lpstr>PowerPoint Presentation</vt:lpstr>
      <vt:lpstr>PowerPoint Presentation</vt:lpstr>
      <vt:lpstr>PowerPoint Presentation</vt:lpstr>
      <vt:lpstr>Design Example </vt:lpstr>
      <vt:lpstr>Notations </vt:lpstr>
      <vt:lpstr>Calculation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WaLusungu Mwazikani</dc:creator>
  <cp:lastModifiedBy>WaLusungu Mwazikani</cp:lastModifiedBy>
  <cp:revision>10</cp:revision>
  <dcterms:created xsi:type="dcterms:W3CDTF">2019-05-19T10:27:19Z</dcterms:created>
  <dcterms:modified xsi:type="dcterms:W3CDTF">2019-05-20T03:31:05Z</dcterms:modified>
</cp:coreProperties>
</file>